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06" r:id="rId5"/>
    <p:sldId id="303" r:id="rId6"/>
    <p:sldId id="276" r:id="rId7"/>
    <p:sldId id="277" r:id="rId8"/>
    <p:sldId id="278" r:id="rId9"/>
    <p:sldId id="293" r:id="rId10"/>
    <p:sldId id="288" r:id="rId11"/>
    <p:sldId id="289" r:id="rId12"/>
    <p:sldId id="290" r:id="rId13"/>
    <p:sldId id="291" r:id="rId14"/>
    <p:sldId id="292" r:id="rId15"/>
    <p:sldId id="317" r:id="rId16"/>
    <p:sldId id="294" r:id="rId17"/>
    <p:sldId id="295" r:id="rId18"/>
    <p:sldId id="305" r:id="rId19"/>
    <p:sldId id="275" r:id="rId20"/>
    <p:sldId id="307" r:id="rId21"/>
    <p:sldId id="308" r:id="rId22"/>
    <p:sldId id="309" r:id="rId23"/>
    <p:sldId id="310" r:id="rId24"/>
    <p:sldId id="311" r:id="rId25"/>
    <p:sldId id="266" r:id="rId26"/>
    <p:sldId id="312" r:id="rId27"/>
    <p:sldId id="313" r:id="rId28"/>
    <p:sldId id="314" r:id="rId29"/>
    <p:sldId id="315" r:id="rId30"/>
    <p:sldId id="316" r:id="rId31"/>
    <p:sldId id="302" r:id="rId32"/>
    <p:sldId id="304" r:id="rId33"/>
    <p:sldId id="31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52" autoAdjust="0"/>
  </p:normalViewPr>
  <p:slideViewPr>
    <p:cSldViewPr snapToGrid="0" showGuides="1">
      <p:cViewPr varScale="1">
        <p:scale>
          <a:sx n="111" d="100"/>
          <a:sy n="111" d="100"/>
        </p:scale>
        <p:origin x="492" y="10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21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8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3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9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25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6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94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3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585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15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0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2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01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60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27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161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27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219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471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0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97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04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87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5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24-Jul-21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2.docx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11" Type="http://schemas.openxmlformats.org/officeDocument/2006/relationships/package" Target="../embeddings/Microsoft_Word_Document4.docx"/><Relationship Id="rId5" Type="http://schemas.openxmlformats.org/officeDocument/2006/relationships/package" Target="../embeddings/Microsoft_Word_Document1.docx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package" Target="../embeddings/Microsoft_Word_Document3.docx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141573413@N04/42099499622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Python-logo-notext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rewse.jp/blog/p/33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s on a display with reflection of office">
            <a:extLst>
              <a:ext uri="{FF2B5EF4-FFF2-40B4-BE49-F238E27FC236}">
                <a16:creationId xmlns:a16="http://schemas.microsoft.com/office/drawing/2014/main" id="{782B53D9-FE6E-4EA6-A2E3-82603233E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13" b="64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0A880-BE02-49F9-9216-85FBA8555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2879801"/>
            <a:ext cx="12191980" cy="10983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FFFF"/>
                </a:highlight>
              </a:rPr>
              <a:t>SALES FORECASTING</a:t>
            </a:r>
            <a:endParaRPr lang="en-IN" b="1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C0A82-F5E0-4FD2-A049-5FE957A30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" y="567971"/>
            <a:ext cx="12192000" cy="59733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IMARTICUS PRODEGREE IN DATA SCIENCE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68AA2F1-D23F-4C84-8660-574853C45C2E}"/>
              </a:ext>
            </a:extLst>
          </p:cNvPr>
          <p:cNvSpPr txBox="1">
            <a:spLocks/>
          </p:cNvSpPr>
          <p:nvPr/>
        </p:nvSpPr>
        <p:spPr>
          <a:xfrm>
            <a:off x="-20" y="4820768"/>
            <a:ext cx="12192000" cy="1194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Group 3</a:t>
            </a:r>
          </a:p>
          <a:p>
            <a:r>
              <a:rPr lang="en-US" sz="28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Lav Ishan | Rashmi Deshmukh | Ketan Chaturvedi</a:t>
            </a:r>
            <a:endParaRPr lang="en-IN" sz="2800" b="1" dirty="0">
              <a:solidFill>
                <a:schemeClr val="bg1"/>
              </a:solidFill>
              <a:highlight>
                <a:srgbClr val="00FFFF"/>
              </a:highlight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7BB8381-7727-4E3D-8D99-CAB97B2697CA}"/>
              </a:ext>
            </a:extLst>
          </p:cNvPr>
          <p:cNvSpPr txBox="1">
            <a:spLocks/>
          </p:cNvSpPr>
          <p:nvPr/>
        </p:nvSpPr>
        <p:spPr>
          <a:xfrm>
            <a:off x="0" y="1733271"/>
            <a:ext cx="12192000" cy="597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highlight>
                  <a:srgbClr val="00FFFF"/>
                </a:highlight>
                <a:latin typeface="+mj-lt"/>
              </a:rPr>
              <a:t>Capstone Project </a:t>
            </a:r>
          </a:p>
        </p:txBody>
      </p:sp>
    </p:spTree>
    <p:extLst>
      <p:ext uri="{BB962C8B-B14F-4D97-AF65-F5344CB8AC3E}">
        <p14:creationId xmlns:p14="http://schemas.microsoft.com/office/powerpoint/2010/main" val="45125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F2D5B4A-2F2D-4384-AA87-6A18667A4C73}"/>
              </a:ext>
            </a:extLst>
          </p:cNvPr>
          <p:cNvSpPr txBox="1">
            <a:spLocks/>
          </p:cNvSpPr>
          <p:nvPr/>
        </p:nvSpPr>
        <p:spPr>
          <a:xfrm>
            <a:off x="228600" y="629039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/>
              <a:t>Uttarakhand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688C-FEEC-43CE-BF53-1AEC1A107EF7}"/>
              </a:ext>
            </a:extLst>
          </p:cNvPr>
          <p:cNvSpPr txBox="1"/>
          <p:nvPr/>
        </p:nvSpPr>
        <p:spPr>
          <a:xfrm>
            <a:off x="0" y="26063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8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+mj-lt"/>
                <a:ea typeface="+mj-ea"/>
                <a:cs typeface="+mj-cs"/>
              </a:rPr>
              <a:t>Uttarakhand</a:t>
            </a:r>
            <a:endParaRPr lang="en-US" sz="2800" b="1" dirty="0">
              <a:highlight>
                <a:srgbClr val="808000"/>
              </a:highlight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C5BA6C-5FD7-4DD5-9323-DEA91226953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5718" y="961437"/>
            <a:ext cx="7560000" cy="54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ACA1FD-DE2D-4653-8177-814E566FD8B2}"/>
              </a:ext>
            </a:extLst>
          </p:cNvPr>
          <p:cNvSpPr/>
          <p:nvPr/>
        </p:nvSpPr>
        <p:spPr>
          <a:xfrm>
            <a:off x="7906870" y="961437"/>
            <a:ext cx="415941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Uttarakhand is the fourth state with sales of Pesticides.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the top company to sale pesticides.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insecticides were sold highest in as compared to other pesticides, followed by Herbicides.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Here, sales are highest in Q2 followed by Q4, Q3 and Q1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6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348428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HIMACHAL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41012B-9088-480B-B389-CC0A4FF85A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412" y="935102"/>
            <a:ext cx="7560000" cy="54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0646D9-60E0-47D9-B7FF-B371E827112A}"/>
              </a:ext>
            </a:extLst>
          </p:cNvPr>
          <p:cNvSpPr/>
          <p:nvPr/>
        </p:nvSpPr>
        <p:spPr>
          <a:xfrm>
            <a:off x="7848387" y="935102"/>
            <a:ext cx="421320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Lowest sales of pesticides took place in Himachal Pradesh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the top company to sale pesticides</a:t>
            </a: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out of top 10 companies in this region, only 4 companies are active in Himachal Pradesh. ABC Manufacturing emerged as the market leader in Himachal Pradesh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63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hree combines harvesting wheat">
            <a:extLst>
              <a:ext uri="{FF2B5EF4-FFF2-40B4-BE49-F238E27FC236}">
                <a16:creationId xmlns:a16="http://schemas.microsoft.com/office/drawing/2014/main" id="{2F255CAC-21B0-4527-A78E-247E393DA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14" b="104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F1336-45E7-403B-8959-841F4094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2937078"/>
            <a:ext cx="5943600" cy="983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808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PESTICIDES SALES</a:t>
            </a:r>
          </a:p>
        </p:txBody>
      </p:sp>
    </p:spTree>
    <p:extLst>
      <p:ext uri="{BB962C8B-B14F-4D97-AF65-F5344CB8AC3E}">
        <p14:creationId xmlns:p14="http://schemas.microsoft.com/office/powerpoint/2010/main" val="963511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154528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OVERALL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PESTICIDES SALES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A8423-0265-417C-9239-3981D0FDDE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37408"/>
            <a:ext cx="12192000" cy="58205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F4D8F-90CF-4514-A614-59E9DB2301BE}"/>
              </a:ext>
            </a:extLst>
          </p:cNvPr>
          <p:cNvSpPr txBox="1"/>
          <p:nvPr/>
        </p:nvSpPr>
        <p:spPr>
          <a:xfrm>
            <a:off x="4948186" y="1625747"/>
            <a:ext cx="6960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Over a period of 4 years from 2014 - 2017, Insecticides are sold highest followed by Rodenticides, Herbicides and Bactericides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3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128941"/>
            <a:ext cx="12199188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STATE WISE RANK 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PESTICIDE SALES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C3AB0A-C022-470A-BB2F-99316077B5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6220" y="1080021"/>
            <a:ext cx="12205408" cy="577797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B0D030C-2E6F-4378-A129-498D64384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49729"/>
              </p:ext>
            </p:extLst>
          </p:nvPr>
        </p:nvGraphicFramePr>
        <p:xfrm>
          <a:off x="6575613" y="1722925"/>
          <a:ext cx="5462210" cy="2043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1293">
                  <a:extLst>
                    <a:ext uri="{9D8B030D-6E8A-4147-A177-3AD203B41FA5}">
                      <a16:colId xmlns:a16="http://schemas.microsoft.com/office/drawing/2014/main" val="3573052836"/>
                    </a:ext>
                  </a:extLst>
                </a:gridCol>
                <a:gridCol w="963898">
                  <a:extLst>
                    <a:ext uri="{9D8B030D-6E8A-4147-A177-3AD203B41FA5}">
                      <a16:colId xmlns:a16="http://schemas.microsoft.com/office/drawing/2014/main" val="2943305788"/>
                    </a:ext>
                  </a:extLst>
                </a:gridCol>
                <a:gridCol w="636810">
                  <a:extLst>
                    <a:ext uri="{9D8B030D-6E8A-4147-A177-3AD203B41FA5}">
                      <a16:colId xmlns:a16="http://schemas.microsoft.com/office/drawing/2014/main" val="4231503596"/>
                    </a:ext>
                  </a:extLst>
                </a:gridCol>
                <a:gridCol w="976836">
                  <a:extLst>
                    <a:ext uri="{9D8B030D-6E8A-4147-A177-3AD203B41FA5}">
                      <a16:colId xmlns:a16="http://schemas.microsoft.com/office/drawing/2014/main" val="3873678705"/>
                    </a:ext>
                  </a:extLst>
                </a:gridCol>
                <a:gridCol w="963635">
                  <a:extLst>
                    <a:ext uri="{9D8B030D-6E8A-4147-A177-3AD203B41FA5}">
                      <a16:colId xmlns:a16="http://schemas.microsoft.com/office/drawing/2014/main" val="4140417848"/>
                    </a:ext>
                  </a:extLst>
                </a:gridCol>
                <a:gridCol w="979738">
                  <a:extLst>
                    <a:ext uri="{9D8B030D-6E8A-4147-A177-3AD203B41FA5}">
                      <a16:colId xmlns:a16="http://schemas.microsoft.com/office/drawing/2014/main" val="1479893065"/>
                    </a:ext>
                  </a:extLst>
                </a:gridCol>
              </a:tblGrid>
              <a:tr h="2998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Pesticide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Rank 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Rank 2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Rank 3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Rank 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Rank 5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33875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Insecticide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 Pradesh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Punjab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Haryana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Uttarakhand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Himachal Pradesh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593574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Rodenticide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 Pradesh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Punjab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Haryana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Uttarakhand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Himachal Pradesh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0286921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Herbicide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 Pradesh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Punjab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Uttarakhand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Himachal Pradesh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Haryana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9254350"/>
                  </a:ext>
                </a:extLst>
              </a:tr>
              <a:tr h="43599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Bactericide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 Pradesh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Punjab</a:t>
                      </a:r>
                      <a:endParaRPr lang="en-IN" sz="11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Haryana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Himachal Pradesh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Uttarakhand</a:t>
                      </a:r>
                      <a:endParaRPr lang="en-IN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5270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46F140D-2DB6-4747-B96C-9AD07DD15955}"/>
              </a:ext>
            </a:extLst>
          </p:cNvPr>
          <p:cNvSpPr txBox="1"/>
          <p:nvPr/>
        </p:nvSpPr>
        <p:spPr>
          <a:xfrm>
            <a:off x="1519518" y="1722925"/>
            <a:ext cx="4894730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Uttar Pradesh and Punjab are constantly ranked  1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</a:t>
            </a:r>
            <a:r>
              <a:rPr lang="en-IN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and 2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nd</a:t>
            </a:r>
            <a:r>
              <a:rPr lang="en-IN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irrespective of the type of pesticides.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Only in the case of Herbicides, the sales in Haryana are lowest, otherwise in other 3 pesticides Haryana in ranked at 3</a:t>
            </a:r>
            <a:r>
              <a:rPr lang="en-IN" b="1" baseline="30000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rd</a:t>
            </a:r>
            <a:r>
              <a:rPr lang="en-IN" b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position constantly. </a:t>
            </a:r>
          </a:p>
        </p:txBody>
      </p:sp>
    </p:spTree>
    <p:extLst>
      <p:ext uri="{BB962C8B-B14F-4D97-AF65-F5344CB8AC3E}">
        <p14:creationId xmlns:p14="http://schemas.microsoft.com/office/powerpoint/2010/main" val="299066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154528"/>
            <a:ext cx="121920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PRODUCT WISE RANK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 PESTICIDE SALES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5903DA5-C255-431A-B5D1-4A30364046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69895"/>
            <a:ext cx="12192000" cy="5688102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E32E13A-652C-4629-99D6-B0136539D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146074"/>
              </p:ext>
            </p:extLst>
          </p:nvPr>
        </p:nvGraphicFramePr>
        <p:xfrm>
          <a:off x="3577804" y="1945492"/>
          <a:ext cx="5646878" cy="180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2669">
                  <a:extLst>
                    <a:ext uri="{9D8B030D-6E8A-4147-A177-3AD203B41FA5}">
                      <a16:colId xmlns:a16="http://schemas.microsoft.com/office/drawing/2014/main" val="3621124911"/>
                    </a:ext>
                  </a:extLst>
                </a:gridCol>
                <a:gridCol w="776188">
                  <a:extLst>
                    <a:ext uri="{9D8B030D-6E8A-4147-A177-3AD203B41FA5}">
                      <a16:colId xmlns:a16="http://schemas.microsoft.com/office/drawing/2014/main" val="3217705176"/>
                    </a:ext>
                  </a:extLst>
                </a:gridCol>
                <a:gridCol w="776188">
                  <a:extLst>
                    <a:ext uri="{9D8B030D-6E8A-4147-A177-3AD203B41FA5}">
                      <a16:colId xmlns:a16="http://schemas.microsoft.com/office/drawing/2014/main" val="3794948730"/>
                    </a:ext>
                  </a:extLst>
                </a:gridCol>
                <a:gridCol w="776188">
                  <a:extLst>
                    <a:ext uri="{9D8B030D-6E8A-4147-A177-3AD203B41FA5}">
                      <a16:colId xmlns:a16="http://schemas.microsoft.com/office/drawing/2014/main" val="1997652124"/>
                    </a:ext>
                  </a:extLst>
                </a:gridCol>
                <a:gridCol w="776188">
                  <a:extLst>
                    <a:ext uri="{9D8B030D-6E8A-4147-A177-3AD203B41FA5}">
                      <a16:colId xmlns:a16="http://schemas.microsoft.com/office/drawing/2014/main" val="706027962"/>
                    </a:ext>
                  </a:extLst>
                </a:gridCol>
                <a:gridCol w="1049457">
                  <a:extLst>
                    <a:ext uri="{9D8B030D-6E8A-4147-A177-3AD203B41FA5}">
                      <a16:colId xmlns:a16="http://schemas.microsoft.com/office/drawing/2014/main" val="328329606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Pesticide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2015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2016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 Sales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2995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Insecticide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116,564,656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9964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Rodenticide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34,278,754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1269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Herbicide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7,345,656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09937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Bactericide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4,062,016</a:t>
                      </a:r>
                      <a:endParaRPr lang="en-IN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202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83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F4EC991E-2601-4A82-B29F-EA6A2EF9C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54DB30-28D6-4B9D-83A2-95E36CF8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0980"/>
            <a:ext cx="12191980" cy="20360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b="1" dirty="0">
                <a:solidFill>
                  <a:schemeClr val="tx1"/>
                </a:solidFill>
                <a:highlight>
                  <a:srgbClr val="008000"/>
                </a:highlight>
              </a:rPr>
              <a:t>KEY POINTS FOR</a:t>
            </a:r>
            <a:br>
              <a:rPr lang="en-US" sz="6700" b="1" dirty="0">
                <a:solidFill>
                  <a:schemeClr val="tx1"/>
                </a:solidFill>
                <a:highlight>
                  <a:srgbClr val="008000"/>
                </a:highlight>
              </a:rPr>
            </a:br>
            <a:r>
              <a:rPr lang="en-US" sz="6700" b="1" dirty="0">
                <a:solidFill>
                  <a:schemeClr val="tx1"/>
                </a:solidFill>
                <a:highlight>
                  <a:srgbClr val="008000"/>
                </a:highlight>
              </a:rPr>
              <a:t>ABC MANUFACTURING</a:t>
            </a:r>
            <a:endParaRPr lang="en-US" sz="8800" b="1" dirty="0">
              <a:solidFill>
                <a:schemeClr val="tx1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5824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48428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UTTAR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C6963-A322-4AA8-A8BF-890E7741EA55}"/>
              </a:ext>
            </a:extLst>
          </p:cNvPr>
          <p:cNvSpPr/>
          <p:nvPr/>
        </p:nvSpPr>
        <p:spPr>
          <a:xfrm>
            <a:off x="7745506" y="910697"/>
            <a:ext cx="4239103" cy="5424406"/>
          </a:xfrm>
          <a:prstGeom prst="rect">
            <a:avLst/>
          </a:prstGeom>
          <a:noFill/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 sales for ABC Manufacturing are highest for Insecticides followed by Rodenticides and Herbicides.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does not deal in Bactericides as there is zero sales of same for 2014-2017.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98BB68-25D8-4857-BB77-865680960B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506" y="935102"/>
            <a:ext cx="756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8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C52DD93-B9B0-4891-A082-FFD64C427E40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PUNJAB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E99674-789E-4840-929B-449061CC887F}"/>
              </a:ext>
            </a:extLst>
          </p:cNvPr>
          <p:cNvSpPr/>
          <p:nvPr/>
        </p:nvSpPr>
        <p:spPr>
          <a:xfrm>
            <a:off x="7785846" y="1129001"/>
            <a:ext cx="4306447" cy="5400000"/>
          </a:xfrm>
          <a:prstGeom prst="rect">
            <a:avLst/>
          </a:prstGeom>
          <a:noFill/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at second position in pesticides sales in Punjab.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Like UP, in Punjab also the company does not deal in Bactericides.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the highest sales are of Insecticides in Punjab which is like Uttar Pradesh. 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DE5A54-2C45-4734-AF21-24A8C4DA33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707" y="1129001"/>
            <a:ext cx="756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5028684-20E0-475B-A2A0-A90DF325CDF8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HARYANA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61912F-7AE1-4E85-A938-375C23C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0134B-658F-4084-9C48-FED4672DC7EC}"/>
              </a:ext>
            </a:extLst>
          </p:cNvPr>
          <p:cNvSpPr/>
          <p:nvPr/>
        </p:nvSpPr>
        <p:spPr>
          <a:xfrm>
            <a:off x="7449671" y="745542"/>
            <a:ext cx="4621306" cy="5589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market leader in pesticides sales in Haryana.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In Haryana also the company does not deal in Bactericides.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the highest sales are of Insecticides which is like other states.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It can be seen in graphs below that in last two years that is 2016 and 2017, ABC Manufacturing slips to 2</a:t>
            </a:r>
            <a:r>
              <a:rPr lang="en-IN" sz="2000" b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nd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and 3</a:t>
            </a:r>
            <a:r>
              <a:rPr lang="en-IN" sz="2000" b="1" baseline="30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rd</a:t>
            </a: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position, respectively. From this it can be seen that the level of impact of ABC is decreasing in Haryana and they have to work to rebuild there position in market. 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421F70-5551-491B-98D6-F5D490AE73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023" y="1050764"/>
            <a:ext cx="7126942" cy="497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OBJECTIVE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25283" y="182605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97121" y="183514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8989" y="183514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4647" y="3269285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76515" y="3260195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98142" y="3199291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26400" y="2814616"/>
            <a:ext cx="12192000" cy="123187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95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 state wise trend analysis of the given sales.</a:t>
            </a:r>
          </a:p>
          <a:p>
            <a:pPr algn="just">
              <a:lnSpc>
                <a:spcPts val="1900"/>
              </a:lnSpc>
            </a:pPr>
            <a:r>
              <a:rPr lang="en-US" sz="195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95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identify other reasons if they are influencing Pesticide  </a:t>
            </a:r>
            <a:r>
              <a:rPr lang="en-US" sz="19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95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ales. </a:t>
            </a:r>
          </a:p>
          <a:p>
            <a:pPr algn="just">
              <a:lnSpc>
                <a:spcPts val="1900"/>
              </a:lnSpc>
            </a:pPr>
            <a:endParaRPr lang="en-US" sz="1950" b="1" i="0" u="none" strike="noStrike" baseline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950" b="1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provide state wise forecast of Pesticide sales for ABC Manufacturing </a:t>
            </a:r>
            <a:r>
              <a:rPr lang="en-US" sz="19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95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up 40" descr="Icon of human being and speech bubble. ">
            <a:extLst>
              <a:ext uri="{FF2B5EF4-FFF2-40B4-BE49-F238E27FC236}">
                <a16:creationId xmlns:a16="http://schemas.microsoft.com/office/drawing/2014/main" id="{F9B9D0B7-66BB-408F-A1CC-EA2209284AAD}"/>
              </a:ext>
            </a:extLst>
          </p:cNvPr>
          <p:cNvGrpSpPr/>
          <p:nvPr/>
        </p:nvGrpSpPr>
        <p:grpSpPr>
          <a:xfrm>
            <a:off x="8429057" y="2447781"/>
            <a:ext cx="378221" cy="380335"/>
            <a:chOff x="3171788" y="779462"/>
            <a:chExt cx="284163" cy="285751"/>
          </a:xfrm>
          <a:solidFill>
            <a:schemeClr val="accent3">
              <a:lumMod val="75000"/>
            </a:schemeClr>
          </a:solidFill>
        </p:grpSpPr>
        <p:sp>
          <p:nvSpPr>
            <p:cNvPr id="42" name="Freeform 2993">
              <a:extLst>
                <a:ext uri="{FF2B5EF4-FFF2-40B4-BE49-F238E27FC236}">
                  <a16:creationId xmlns:a16="http://schemas.microsoft.com/office/drawing/2014/main" id="{214A5167-4E01-4042-851A-88AFE72AE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51" y="779462"/>
              <a:ext cx="165100" cy="196850"/>
            </a:xfrm>
            <a:custGeom>
              <a:avLst/>
              <a:gdLst>
                <a:gd name="T0" fmla="*/ 291 w 416"/>
                <a:gd name="T1" fmla="*/ 221 h 493"/>
                <a:gd name="T2" fmla="*/ 339 w 416"/>
                <a:gd name="T3" fmla="*/ 173 h 493"/>
                <a:gd name="T4" fmla="*/ 242 w 416"/>
                <a:gd name="T5" fmla="*/ 221 h 493"/>
                <a:gd name="T6" fmla="*/ 195 w 416"/>
                <a:gd name="T7" fmla="*/ 173 h 493"/>
                <a:gd name="T8" fmla="*/ 242 w 416"/>
                <a:gd name="T9" fmla="*/ 221 h 493"/>
                <a:gd name="T10" fmla="*/ 99 w 416"/>
                <a:gd name="T11" fmla="*/ 221 h 493"/>
                <a:gd name="T12" fmla="*/ 147 w 416"/>
                <a:gd name="T13" fmla="*/ 173 h 493"/>
                <a:gd name="T14" fmla="*/ 208 w 416"/>
                <a:gd name="T15" fmla="*/ 0 h 493"/>
                <a:gd name="T16" fmla="*/ 166 w 416"/>
                <a:gd name="T17" fmla="*/ 3 h 493"/>
                <a:gd name="T18" fmla="*/ 127 w 416"/>
                <a:gd name="T19" fmla="*/ 15 h 493"/>
                <a:gd name="T20" fmla="*/ 92 w 416"/>
                <a:gd name="T21" fmla="*/ 33 h 493"/>
                <a:gd name="T22" fmla="*/ 61 w 416"/>
                <a:gd name="T23" fmla="*/ 57 h 493"/>
                <a:gd name="T24" fmla="*/ 35 w 416"/>
                <a:gd name="T25" fmla="*/ 85 h 493"/>
                <a:gd name="T26" fmla="*/ 16 w 416"/>
                <a:gd name="T27" fmla="*/ 117 h 493"/>
                <a:gd name="T28" fmla="*/ 4 w 416"/>
                <a:gd name="T29" fmla="*/ 153 h 493"/>
                <a:gd name="T30" fmla="*/ 0 w 416"/>
                <a:gd name="T31" fmla="*/ 192 h 493"/>
                <a:gd name="T32" fmla="*/ 0 w 416"/>
                <a:gd name="T33" fmla="*/ 194 h 493"/>
                <a:gd name="T34" fmla="*/ 26 w 416"/>
                <a:gd name="T35" fmla="*/ 204 h 493"/>
                <a:gd name="T36" fmla="*/ 47 w 416"/>
                <a:gd name="T37" fmla="*/ 220 h 493"/>
                <a:gd name="T38" fmla="*/ 64 w 416"/>
                <a:gd name="T39" fmla="*/ 238 h 493"/>
                <a:gd name="T40" fmla="*/ 72 w 416"/>
                <a:gd name="T41" fmla="*/ 260 h 493"/>
                <a:gd name="T42" fmla="*/ 76 w 416"/>
                <a:gd name="T43" fmla="*/ 277 h 493"/>
                <a:gd name="T44" fmla="*/ 76 w 416"/>
                <a:gd name="T45" fmla="*/ 293 h 493"/>
                <a:gd name="T46" fmla="*/ 73 w 416"/>
                <a:gd name="T47" fmla="*/ 311 h 493"/>
                <a:gd name="T48" fmla="*/ 67 w 416"/>
                <a:gd name="T49" fmla="*/ 330 h 493"/>
                <a:gd name="T50" fmla="*/ 70 w 416"/>
                <a:gd name="T51" fmla="*/ 333 h 493"/>
                <a:gd name="T52" fmla="*/ 77 w 416"/>
                <a:gd name="T53" fmla="*/ 349 h 493"/>
                <a:gd name="T54" fmla="*/ 94 w 416"/>
                <a:gd name="T55" fmla="*/ 361 h 493"/>
                <a:gd name="T56" fmla="*/ 114 w 416"/>
                <a:gd name="T57" fmla="*/ 371 h 493"/>
                <a:gd name="T58" fmla="*/ 132 w 416"/>
                <a:gd name="T59" fmla="*/ 378 h 493"/>
                <a:gd name="T60" fmla="*/ 153 w 416"/>
                <a:gd name="T61" fmla="*/ 383 h 493"/>
                <a:gd name="T62" fmla="*/ 153 w 416"/>
                <a:gd name="T63" fmla="*/ 428 h 493"/>
                <a:gd name="T64" fmla="*/ 153 w 416"/>
                <a:gd name="T65" fmla="*/ 465 h 493"/>
                <a:gd name="T66" fmla="*/ 173 w 416"/>
                <a:gd name="T67" fmla="*/ 473 h 493"/>
                <a:gd name="T68" fmla="*/ 203 w 416"/>
                <a:gd name="T69" fmla="*/ 446 h 493"/>
                <a:gd name="T70" fmla="*/ 249 w 416"/>
                <a:gd name="T71" fmla="*/ 406 h 493"/>
                <a:gd name="T72" fmla="*/ 274 w 416"/>
                <a:gd name="T73" fmla="*/ 385 h 493"/>
                <a:gd name="T74" fmla="*/ 290 w 416"/>
                <a:gd name="T75" fmla="*/ 371 h 493"/>
                <a:gd name="T76" fmla="*/ 317 w 416"/>
                <a:gd name="T77" fmla="*/ 358 h 493"/>
                <a:gd name="T78" fmla="*/ 342 w 416"/>
                <a:gd name="T79" fmla="*/ 341 h 493"/>
                <a:gd name="T80" fmla="*/ 364 w 416"/>
                <a:gd name="T81" fmla="*/ 321 h 493"/>
                <a:gd name="T82" fmla="*/ 383 w 416"/>
                <a:gd name="T83" fmla="*/ 299 h 493"/>
                <a:gd name="T84" fmla="*/ 397 w 416"/>
                <a:gd name="T85" fmla="*/ 276 h 493"/>
                <a:gd name="T86" fmla="*/ 408 w 416"/>
                <a:gd name="T87" fmla="*/ 249 h 493"/>
                <a:gd name="T88" fmla="*/ 415 w 416"/>
                <a:gd name="T89" fmla="*/ 222 h 493"/>
                <a:gd name="T90" fmla="*/ 416 w 416"/>
                <a:gd name="T91" fmla="*/ 192 h 493"/>
                <a:gd name="T92" fmla="*/ 412 w 416"/>
                <a:gd name="T93" fmla="*/ 154 h 493"/>
                <a:gd name="T94" fmla="*/ 400 w 416"/>
                <a:gd name="T95" fmla="*/ 117 h 493"/>
                <a:gd name="T96" fmla="*/ 381 w 416"/>
                <a:gd name="T97" fmla="*/ 85 h 493"/>
                <a:gd name="T98" fmla="*/ 355 w 416"/>
                <a:gd name="T99" fmla="*/ 57 h 493"/>
                <a:gd name="T100" fmla="*/ 324 w 416"/>
                <a:gd name="T101" fmla="*/ 33 h 493"/>
                <a:gd name="T102" fmla="*/ 289 w 416"/>
                <a:gd name="T103" fmla="*/ 15 h 493"/>
                <a:gd name="T104" fmla="*/ 251 w 416"/>
                <a:gd name="T105" fmla="*/ 3 h 493"/>
                <a:gd name="T106" fmla="*/ 208 w 416"/>
                <a:gd name="T107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6" h="493">
                  <a:moveTo>
                    <a:pt x="339" y="221"/>
                  </a:moveTo>
                  <a:lnTo>
                    <a:pt x="291" y="221"/>
                  </a:lnTo>
                  <a:lnTo>
                    <a:pt x="291" y="173"/>
                  </a:lnTo>
                  <a:lnTo>
                    <a:pt x="339" y="173"/>
                  </a:lnTo>
                  <a:lnTo>
                    <a:pt x="339" y="221"/>
                  </a:lnTo>
                  <a:close/>
                  <a:moveTo>
                    <a:pt x="242" y="221"/>
                  </a:moveTo>
                  <a:lnTo>
                    <a:pt x="195" y="221"/>
                  </a:lnTo>
                  <a:lnTo>
                    <a:pt x="195" y="173"/>
                  </a:lnTo>
                  <a:lnTo>
                    <a:pt x="242" y="173"/>
                  </a:lnTo>
                  <a:lnTo>
                    <a:pt x="242" y="221"/>
                  </a:lnTo>
                  <a:close/>
                  <a:moveTo>
                    <a:pt x="147" y="221"/>
                  </a:moveTo>
                  <a:lnTo>
                    <a:pt x="99" y="221"/>
                  </a:lnTo>
                  <a:lnTo>
                    <a:pt x="99" y="173"/>
                  </a:lnTo>
                  <a:lnTo>
                    <a:pt x="147" y="173"/>
                  </a:lnTo>
                  <a:lnTo>
                    <a:pt x="147" y="221"/>
                  </a:lnTo>
                  <a:close/>
                  <a:moveTo>
                    <a:pt x="208" y="0"/>
                  </a:moveTo>
                  <a:lnTo>
                    <a:pt x="186" y="1"/>
                  </a:lnTo>
                  <a:lnTo>
                    <a:pt x="166" y="3"/>
                  </a:lnTo>
                  <a:lnTo>
                    <a:pt x="146" y="8"/>
                  </a:lnTo>
                  <a:lnTo>
                    <a:pt x="127" y="15"/>
                  </a:lnTo>
                  <a:lnTo>
                    <a:pt x="109" y="23"/>
                  </a:lnTo>
                  <a:lnTo>
                    <a:pt x="92" y="33"/>
                  </a:lnTo>
                  <a:lnTo>
                    <a:pt x="76" y="44"/>
                  </a:lnTo>
                  <a:lnTo>
                    <a:pt x="61" y="57"/>
                  </a:lnTo>
                  <a:lnTo>
                    <a:pt x="47" y="70"/>
                  </a:lnTo>
                  <a:lnTo>
                    <a:pt x="35" y="85"/>
                  </a:lnTo>
                  <a:lnTo>
                    <a:pt x="25" y="101"/>
                  </a:lnTo>
                  <a:lnTo>
                    <a:pt x="16" y="117"/>
                  </a:lnTo>
                  <a:lnTo>
                    <a:pt x="9" y="135"/>
                  </a:lnTo>
                  <a:lnTo>
                    <a:pt x="4" y="153"/>
                  </a:lnTo>
                  <a:lnTo>
                    <a:pt x="1" y="173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0" y="194"/>
                  </a:lnTo>
                  <a:lnTo>
                    <a:pt x="14" y="198"/>
                  </a:lnTo>
                  <a:lnTo>
                    <a:pt x="26" y="204"/>
                  </a:lnTo>
                  <a:lnTo>
                    <a:pt x="38" y="211"/>
                  </a:lnTo>
                  <a:lnTo>
                    <a:pt x="47" y="220"/>
                  </a:lnTo>
                  <a:lnTo>
                    <a:pt x="57" y="228"/>
                  </a:lnTo>
                  <a:lnTo>
                    <a:pt x="64" y="238"/>
                  </a:lnTo>
                  <a:lnTo>
                    <a:pt x="69" y="248"/>
                  </a:lnTo>
                  <a:lnTo>
                    <a:pt x="72" y="260"/>
                  </a:lnTo>
                  <a:lnTo>
                    <a:pt x="74" y="268"/>
                  </a:lnTo>
                  <a:lnTo>
                    <a:pt x="76" y="277"/>
                  </a:lnTo>
                  <a:lnTo>
                    <a:pt x="76" y="285"/>
                  </a:lnTo>
                  <a:lnTo>
                    <a:pt x="76" y="293"/>
                  </a:lnTo>
                  <a:lnTo>
                    <a:pt x="74" y="303"/>
                  </a:lnTo>
                  <a:lnTo>
                    <a:pt x="73" y="311"/>
                  </a:lnTo>
                  <a:lnTo>
                    <a:pt x="71" y="321"/>
                  </a:lnTo>
                  <a:lnTo>
                    <a:pt x="67" y="330"/>
                  </a:lnTo>
                  <a:lnTo>
                    <a:pt x="69" y="332"/>
                  </a:lnTo>
                  <a:lnTo>
                    <a:pt x="70" y="333"/>
                  </a:lnTo>
                  <a:lnTo>
                    <a:pt x="73" y="341"/>
                  </a:lnTo>
                  <a:lnTo>
                    <a:pt x="77" y="349"/>
                  </a:lnTo>
                  <a:lnTo>
                    <a:pt x="85" y="355"/>
                  </a:lnTo>
                  <a:lnTo>
                    <a:pt x="94" y="361"/>
                  </a:lnTo>
                  <a:lnTo>
                    <a:pt x="104" y="366"/>
                  </a:lnTo>
                  <a:lnTo>
                    <a:pt x="114" y="371"/>
                  </a:lnTo>
                  <a:lnTo>
                    <a:pt x="123" y="374"/>
                  </a:lnTo>
                  <a:lnTo>
                    <a:pt x="132" y="378"/>
                  </a:lnTo>
                  <a:lnTo>
                    <a:pt x="142" y="380"/>
                  </a:lnTo>
                  <a:lnTo>
                    <a:pt x="153" y="383"/>
                  </a:lnTo>
                  <a:lnTo>
                    <a:pt x="153" y="403"/>
                  </a:lnTo>
                  <a:lnTo>
                    <a:pt x="153" y="428"/>
                  </a:lnTo>
                  <a:lnTo>
                    <a:pt x="153" y="449"/>
                  </a:lnTo>
                  <a:lnTo>
                    <a:pt x="153" y="465"/>
                  </a:lnTo>
                  <a:lnTo>
                    <a:pt x="153" y="493"/>
                  </a:lnTo>
                  <a:lnTo>
                    <a:pt x="173" y="473"/>
                  </a:lnTo>
                  <a:lnTo>
                    <a:pt x="185" y="462"/>
                  </a:lnTo>
                  <a:lnTo>
                    <a:pt x="203" y="446"/>
                  </a:lnTo>
                  <a:lnTo>
                    <a:pt x="227" y="427"/>
                  </a:lnTo>
                  <a:lnTo>
                    <a:pt x="249" y="406"/>
                  </a:lnTo>
                  <a:lnTo>
                    <a:pt x="262" y="395"/>
                  </a:lnTo>
                  <a:lnTo>
                    <a:pt x="274" y="385"/>
                  </a:lnTo>
                  <a:lnTo>
                    <a:pt x="284" y="377"/>
                  </a:lnTo>
                  <a:lnTo>
                    <a:pt x="290" y="371"/>
                  </a:lnTo>
                  <a:lnTo>
                    <a:pt x="304" y="365"/>
                  </a:lnTo>
                  <a:lnTo>
                    <a:pt x="317" y="358"/>
                  </a:lnTo>
                  <a:lnTo>
                    <a:pt x="330" y="349"/>
                  </a:lnTo>
                  <a:lnTo>
                    <a:pt x="342" y="341"/>
                  </a:lnTo>
                  <a:lnTo>
                    <a:pt x="353" y="332"/>
                  </a:lnTo>
                  <a:lnTo>
                    <a:pt x="364" y="321"/>
                  </a:lnTo>
                  <a:lnTo>
                    <a:pt x="373" y="310"/>
                  </a:lnTo>
                  <a:lnTo>
                    <a:pt x="383" y="299"/>
                  </a:lnTo>
                  <a:lnTo>
                    <a:pt x="390" y="288"/>
                  </a:lnTo>
                  <a:lnTo>
                    <a:pt x="397" y="276"/>
                  </a:lnTo>
                  <a:lnTo>
                    <a:pt x="403" y="263"/>
                  </a:lnTo>
                  <a:lnTo>
                    <a:pt x="408" y="249"/>
                  </a:lnTo>
                  <a:lnTo>
                    <a:pt x="411" y="235"/>
                  </a:lnTo>
                  <a:lnTo>
                    <a:pt x="415" y="222"/>
                  </a:lnTo>
                  <a:lnTo>
                    <a:pt x="416" y="208"/>
                  </a:lnTo>
                  <a:lnTo>
                    <a:pt x="416" y="192"/>
                  </a:lnTo>
                  <a:lnTo>
                    <a:pt x="416" y="173"/>
                  </a:lnTo>
                  <a:lnTo>
                    <a:pt x="412" y="154"/>
                  </a:lnTo>
                  <a:lnTo>
                    <a:pt x="408" y="135"/>
                  </a:lnTo>
                  <a:lnTo>
                    <a:pt x="400" y="117"/>
                  </a:lnTo>
                  <a:lnTo>
                    <a:pt x="391" y="101"/>
                  </a:lnTo>
                  <a:lnTo>
                    <a:pt x="381" y="85"/>
                  </a:lnTo>
                  <a:lnTo>
                    <a:pt x="368" y="70"/>
                  </a:lnTo>
                  <a:lnTo>
                    <a:pt x="355" y="57"/>
                  </a:lnTo>
                  <a:lnTo>
                    <a:pt x="341" y="44"/>
                  </a:lnTo>
                  <a:lnTo>
                    <a:pt x="324" y="33"/>
                  </a:lnTo>
                  <a:lnTo>
                    <a:pt x="308" y="23"/>
                  </a:lnTo>
                  <a:lnTo>
                    <a:pt x="289" y="15"/>
                  </a:lnTo>
                  <a:lnTo>
                    <a:pt x="270" y="8"/>
                  </a:lnTo>
                  <a:lnTo>
                    <a:pt x="251" y="3"/>
                  </a:lnTo>
                  <a:lnTo>
                    <a:pt x="229" y="1"/>
                  </a:lnTo>
                  <a:lnTo>
                    <a:pt x="20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2994">
              <a:extLst>
                <a:ext uri="{FF2B5EF4-FFF2-40B4-BE49-F238E27FC236}">
                  <a16:creationId xmlns:a16="http://schemas.microsoft.com/office/drawing/2014/main" id="{EF3D2201-62FC-4C65-ADA0-327F68113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788" y="863600"/>
              <a:ext cx="190500" cy="201613"/>
            </a:xfrm>
            <a:custGeom>
              <a:avLst/>
              <a:gdLst>
                <a:gd name="T0" fmla="*/ 393 w 480"/>
                <a:gd name="T1" fmla="*/ 357 h 507"/>
                <a:gd name="T2" fmla="*/ 312 w 480"/>
                <a:gd name="T3" fmla="*/ 312 h 507"/>
                <a:gd name="T4" fmla="*/ 320 w 480"/>
                <a:gd name="T5" fmla="*/ 267 h 507"/>
                <a:gd name="T6" fmla="*/ 324 w 480"/>
                <a:gd name="T7" fmla="*/ 261 h 507"/>
                <a:gd name="T8" fmla="*/ 329 w 480"/>
                <a:gd name="T9" fmla="*/ 254 h 507"/>
                <a:gd name="T10" fmla="*/ 332 w 480"/>
                <a:gd name="T11" fmla="*/ 244 h 507"/>
                <a:gd name="T12" fmla="*/ 336 w 480"/>
                <a:gd name="T13" fmla="*/ 231 h 507"/>
                <a:gd name="T14" fmla="*/ 338 w 480"/>
                <a:gd name="T15" fmla="*/ 219 h 507"/>
                <a:gd name="T16" fmla="*/ 339 w 480"/>
                <a:gd name="T17" fmla="*/ 203 h 507"/>
                <a:gd name="T18" fmla="*/ 350 w 480"/>
                <a:gd name="T19" fmla="*/ 190 h 507"/>
                <a:gd name="T20" fmla="*/ 354 w 480"/>
                <a:gd name="T21" fmla="*/ 185 h 507"/>
                <a:gd name="T22" fmla="*/ 356 w 480"/>
                <a:gd name="T23" fmla="*/ 179 h 507"/>
                <a:gd name="T24" fmla="*/ 357 w 480"/>
                <a:gd name="T25" fmla="*/ 173 h 507"/>
                <a:gd name="T26" fmla="*/ 358 w 480"/>
                <a:gd name="T27" fmla="*/ 166 h 507"/>
                <a:gd name="T28" fmla="*/ 357 w 480"/>
                <a:gd name="T29" fmla="*/ 149 h 507"/>
                <a:gd name="T30" fmla="*/ 354 w 480"/>
                <a:gd name="T31" fmla="*/ 140 h 507"/>
                <a:gd name="T32" fmla="*/ 350 w 480"/>
                <a:gd name="T33" fmla="*/ 131 h 507"/>
                <a:gd name="T34" fmla="*/ 343 w 480"/>
                <a:gd name="T35" fmla="*/ 125 h 507"/>
                <a:gd name="T36" fmla="*/ 355 w 480"/>
                <a:gd name="T37" fmla="*/ 84 h 507"/>
                <a:gd name="T38" fmla="*/ 353 w 480"/>
                <a:gd name="T39" fmla="*/ 54 h 507"/>
                <a:gd name="T40" fmla="*/ 336 w 480"/>
                <a:gd name="T41" fmla="*/ 28 h 507"/>
                <a:gd name="T42" fmla="*/ 305 w 480"/>
                <a:gd name="T43" fmla="*/ 9 h 507"/>
                <a:gd name="T44" fmla="*/ 286 w 480"/>
                <a:gd name="T45" fmla="*/ 4 h 507"/>
                <a:gd name="T46" fmla="*/ 267 w 480"/>
                <a:gd name="T47" fmla="*/ 0 h 507"/>
                <a:gd name="T48" fmla="*/ 251 w 480"/>
                <a:gd name="T49" fmla="*/ 0 h 507"/>
                <a:gd name="T50" fmla="*/ 232 w 480"/>
                <a:gd name="T51" fmla="*/ 2 h 507"/>
                <a:gd name="T52" fmla="*/ 217 w 480"/>
                <a:gd name="T53" fmla="*/ 4 h 507"/>
                <a:gd name="T54" fmla="*/ 203 w 480"/>
                <a:gd name="T55" fmla="*/ 8 h 507"/>
                <a:gd name="T56" fmla="*/ 192 w 480"/>
                <a:gd name="T57" fmla="*/ 11 h 507"/>
                <a:gd name="T58" fmla="*/ 157 w 480"/>
                <a:gd name="T59" fmla="*/ 38 h 507"/>
                <a:gd name="T60" fmla="*/ 154 w 480"/>
                <a:gd name="T61" fmla="*/ 44 h 507"/>
                <a:gd name="T62" fmla="*/ 140 w 480"/>
                <a:gd name="T63" fmla="*/ 46 h 507"/>
                <a:gd name="T64" fmla="*/ 131 w 480"/>
                <a:gd name="T65" fmla="*/ 48 h 507"/>
                <a:gd name="T66" fmla="*/ 126 w 480"/>
                <a:gd name="T67" fmla="*/ 53 h 507"/>
                <a:gd name="T68" fmla="*/ 123 w 480"/>
                <a:gd name="T69" fmla="*/ 56 h 507"/>
                <a:gd name="T70" fmla="*/ 118 w 480"/>
                <a:gd name="T71" fmla="*/ 66 h 507"/>
                <a:gd name="T72" fmla="*/ 118 w 480"/>
                <a:gd name="T73" fmla="*/ 75 h 507"/>
                <a:gd name="T74" fmla="*/ 118 w 480"/>
                <a:gd name="T75" fmla="*/ 84 h 507"/>
                <a:gd name="T76" fmla="*/ 121 w 480"/>
                <a:gd name="T77" fmla="*/ 92 h 507"/>
                <a:gd name="T78" fmla="*/ 123 w 480"/>
                <a:gd name="T79" fmla="*/ 100 h 507"/>
                <a:gd name="T80" fmla="*/ 125 w 480"/>
                <a:gd name="T81" fmla="*/ 109 h 507"/>
                <a:gd name="T82" fmla="*/ 132 w 480"/>
                <a:gd name="T83" fmla="*/ 125 h 507"/>
                <a:gd name="T84" fmla="*/ 116 w 480"/>
                <a:gd name="T85" fmla="*/ 148 h 507"/>
                <a:gd name="T86" fmla="*/ 115 w 480"/>
                <a:gd name="T87" fmla="*/ 174 h 507"/>
                <a:gd name="T88" fmla="*/ 118 w 480"/>
                <a:gd name="T89" fmla="*/ 185 h 507"/>
                <a:gd name="T90" fmla="*/ 124 w 480"/>
                <a:gd name="T91" fmla="*/ 193 h 507"/>
                <a:gd name="T92" fmla="*/ 130 w 480"/>
                <a:gd name="T93" fmla="*/ 199 h 507"/>
                <a:gd name="T94" fmla="*/ 138 w 480"/>
                <a:gd name="T95" fmla="*/ 216 h 507"/>
                <a:gd name="T96" fmla="*/ 144 w 480"/>
                <a:gd name="T97" fmla="*/ 242 h 507"/>
                <a:gd name="T98" fmla="*/ 161 w 480"/>
                <a:gd name="T99" fmla="*/ 268 h 507"/>
                <a:gd name="T100" fmla="*/ 168 w 480"/>
                <a:gd name="T101" fmla="*/ 312 h 507"/>
                <a:gd name="T102" fmla="*/ 87 w 480"/>
                <a:gd name="T103" fmla="*/ 357 h 507"/>
                <a:gd name="T104" fmla="*/ 19 w 480"/>
                <a:gd name="T105" fmla="*/ 399 h 507"/>
                <a:gd name="T106" fmla="*/ 2 w 480"/>
                <a:gd name="T107" fmla="*/ 420 h 507"/>
                <a:gd name="T108" fmla="*/ 4 w 480"/>
                <a:gd name="T109" fmla="*/ 504 h 507"/>
                <a:gd name="T110" fmla="*/ 473 w 480"/>
                <a:gd name="T111" fmla="*/ 506 h 507"/>
                <a:gd name="T112" fmla="*/ 480 w 480"/>
                <a:gd name="T113" fmla="*/ 424 h 507"/>
                <a:gd name="T114" fmla="*/ 471 w 480"/>
                <a:gd name="T115" fmla="*/ 408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0" h="507">
                  <a:moveTo>
                    <a:pt x="446" y="388"/>
                  </a:moveTo>
                  <a:lnTo>
                    <a:pt x="435" y="380"/>
                  </a:lnTo>
                  <a:lnTo>
                    <a:pt x="418" y="370"/>
                  </a:lnTo>
                  <a:lnTo>
                    <a:pt x="393" y="357"/>
                  </a:lnTo>
                  <a:lnTo>
                    <a:pt x="367" y="344"/>
                  </a:lnTo>
                  <a:lnTo>
                    <a:pt x="339" y="331"/>
                  </a:lnTo>
                  <a:lnTo>
                    <a:pt x="312" y="319"/>
                  </a:lnTo>
                  <a:lnTo>
                    <a:pt x="312" y="312"/>
                  </a:lnTo>
                  <a:lnTo>
                    <a:pt x="312" y="280"/>
                  </a:lnTo>
                  <a:lnTo>
                    <a:pt x="312" y="274"/>
                  </a:lnTo>
                  <a:lnTo>
                    <a:pt x="316" y="272"/>
                  </a:lnTo>
                  <a:lnTo>
                    <a:pt x="320" y="267"/>
                  </a:lnTo>
                  <a:lnTo>
                    <a:pt x="320" y="266"/>
                  </a:lnTo>
                  <a:lnTo>
                    <a:pt x="320" y="266"/>
                  </a:lnTo>
                  <a:lnTo>
                    <a:pt x="323" y="263"/>
                  </a:lnTo>
                  <a:lnTo>
                    <a:pt x="324" y="261"/>
                  </a:lnTo>
                  <a:lnTo>
                    <a:pt x="325" y="260"/>
                  </a:lnTo>
                  <a:lnTo>
                    <a:pt x="325" y="260"/>
                  </a:lnTo>
                  <a:lnTo>
                    <a:pt x="326" y="256"/>
                  </a:lnTo>
                  <a:lnTo>
                    <a:pt x="329" y="254"/>
                  </a:lnTo>
                  <a:lnTo>
                    <a:pt x="329" y="253"/>
                  </a:lnTo>
                  <a:lnTo>
                    <a:pt x="329" y="251"/>
                  </a:lnTo>
                  <a:lnTo>
                    <a:pt x="331" y="248"/>
                  </a:lnTo>
                  <a:lnTo>
                    <a:pt x="332" y="244"/>
                  </a:lnTo>
                  <a:lnTo>
                    <a:pt x="332" y="243"/>
                  </a:lnTo>
                  <a:lnTo>
                    <a:pt x="332" y="243"/>
                  </a:lnTo>
                  <a:lnTo>
                    <a:pt x="335" y="237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6" y="231"/>
                  </a:lnTo>
                  <a:lnTo>
                    <a:pt x="337" y="225"/>
                  </a:lnTo>
                  <a:lnTo>
                    <a:pt x="338" y="219"/>
                  </a:lnTo>
                  <a:lnTo>
                    <a:pt x="338" y="217"/>
                  </a:lnTo>
                  <a:lnTo>
                    <a:pt x="338" y="215"/>
                  </a:lnTo>
                  <a:lnTo>
                    <a:pt x="339" y="209"/>
                  </a:lnTo>
                  <a:lnTo>
                    <a:pt x="339" y="203"/>
                  </a:lnTo>
                  <a:lnTo>
                    <a:pt x="345" y="197"/>
                  </a:lnTo>
                  <a:lnTo>
                    <a:pt x="350" y="191"/>
                  </a:lnTo>
                  <a:lnTo>
                    <a:pt x="350" y="190"/>
                  </a:lnTo>
                  <a:lnTo>
                    <a:pt x="350" y="190"/>
                  </a:lnTo>
                  <a:lnTo>
                    <a:pt x="353" y="187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5" y="182"/>
                  </a:lnTo>
                  <a:lnTo>
                    <a:pt x="355" y="180"/>
                  </a:lnTo>
                  <a:lnTo>
                    <a:pt x="355" y="179"/>
                  </a:lnTo>
                  <a:lnTo>
                    <a:pt x="356" y="179"/>
                  </a:lnTo>
                  <a:lnTo>
                    <a:pt x="356" y="176"/>
                  </a:lnTo>
                  <a:lnTo>
                    <a:pt x="357" y="174"/>
                  </a:lnTo>
                  <a:lnTo>
                    <a:pt x="357" y="173"/>
                  </a:lnTo>
                  <a:lnTo>
                    <a:pt x="357" y="173"/>
                  </a:lnTo>
                  <a:lnTo>
                    <a:pt x="357" y="169"/>
                  </a:lnTo>
                  <a:lnTo>
                    <a:pt x="357" y="167"/>
                  </a:lnTo>
                  <a:lnTo>
                    <a:pt x="358" y="167"/>
                  </a:lnTo>
                  <a:lnTo>
                    <a:pt x="358" y="166"/>
                  </a:lnTo>
                  <a:lnTo>
                    <a:pt x="358" y="163"/>
                  </a:lnTo>
                  <a:lnTo>
                    <a:pt x="358" y="160"/>
                  </a:lnTo>
                  <a:lnTo>
                    <a:pt x="358" y="155"/>
                  </a:lnTo>
                  <a:lnTo>
                    <a:pt x="357" y="149"/>
                  </a:lnTo>
                  <a:lnTo>
                    <a:pt x="357" y="149"/>
                  </a:lnTo>
                  <a:lnTo>
                    <a:pt x="357" y="148"/>
                  </a:lnTo>
                  <a:lnTo>
                    <a:pt x="356" y="143"/>
                  </a:lnTo>
                  <a:lnTo>
                    <a:pt x="354" y="140"/>
                  </a:lnTo>
                  <a:lnTo>
                    <a:pt x="354" y="138"/>
                  </a:lnTo>
                  <a:lnTo>
                    <a:pt x="354" y="138"/>
                  </a:lnTo>
                  <a:lnTo>
                    <a:pt x="353" y="135"/>
                  </a:lnTo>
                  <a:lnTo>
                    <a:pt x="350" y="131"/>
                  </a:lnTo>
                  <a:lnTo>
                    <a:pt x="349" y="131"/>
                  </a:lnTo>
                  <a:lnTo>
                    <a:pt x="349" y="131"/>
                  </a:lnTo>
                  <a:lnTo>
                    <a:pt x="347" y="128"/>
                  </a:lnTo>
                  <a:lnTo>
                    <a:pt x="343" y="125"/>
                  </a:lnTo>
                  <a:lnTo>
                    <a:pt x="344" y="122"/>
                  </a:lnTo>
                  <a:lnTo>
                    <a:pt x="347" y="117"/>
                  </a:lnTo>
                  <a:lnTo>
                    <a:pt x="351" y="100"/>
                  </a:lnTo>
                  <a:lnTo>
                    <a:pt x="355" y="84"/>
                  </a:lnTo>
                  <a:lnTo>
                    <a:pt x="355" y="77"/>
                  </a:lnTo>
                  <a:lnTo>
                    <a:pt x="355" y="69"/>
                  </a:lnTo>
                  <a:lnTo>
                    <a:pt x="354" y="61"/>
                  </a:lnTo>
                  <a:lnTo>
                    <a:pt x="353" y="54"/>
                  </a:lnTo>
                  <a:lnTo>
                    <a:pt x="350" y="47"/>
                  </a:lnTo>
                  <a:lnTo>
                    <a:pt x="347" y="40"/>
                  </a:lnTo>
                  <a:lnTo>
                    <a:pt x="342" y="34"/>
                  </a:lnTo>
                  <a:lnTo>
                    <a:pt x="336" y="28"/>
                  </a:lnTo>
                  <a:lnTo>
                    <a:pt x="330" y="22"/>
                  </a:lnTo>
                  <a:lnTo>
                    <a:pt x="323" y="17"/>
                  </a:lnTo>
                  <a:lnTo>
                    <a:pt x="314" y="12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305" y="9"/>
                  </a:lnTo>
                  <a:lnTo>
                    <a:pt x="295" y="6"/>
                  </a:lnTo>
                  <a:lnTo>
                    <a:pt x="286" y="4"/>
                  </a:lnTo>
                  <a:lnTo>
                    <a:pt x="276" y="2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7" y="0"/>
                  </a:lnTo>
                  <a:lnTo>
                    <a:pt x="263" y="0"/>
                  </a:lnTo>
                  <a:lnTo>
                    <a:pt x="260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7" y="0"/>
                  </a:lnTo>
                  <a:lnTo>
                    <a:pt x="235" y="0"/>
                  </a:lnTo>
                  <a:lnTo>
                    <a:pt x="232" y="2"/>
                  </a:lnTo>
                  <a:lnTo>
                    <a:pt x="229" y="2"/>
                  </a:lnTo>
                  <a:lnTo>
                    <a:pt x="224" y="3"/>
                  </a:lnTo>
                  <a:lnTo>
                    <a:pt x="220" y="3"/>
                  </a:lnTo>
                  <a:lnTo>
                    <a:pt x="217" y="4"/>
                  </a:lnTo>
                  <a:lnTo>
                    <a:pt x="215" y="4"/>
                  </a:lnTo>
                  <a:lnTo>
                    <a:pt x="212" y="5"/>
                  </a:lnTo>
                  <a:lnTo>
                    <a:pt x="207" y="6"/>
                  </a:lnTo>
                  <a:lnTo>
                    <a:pt x="203" y="8"/>
                  </a:lnTo>
                  <a:lnTo>
                    <a:pt x="199" y="9"/>
                  </a:lnTo>
                  <a:lnTo>
                    <a:pt x="195" y="10"/>
                  </a:lnTo>
                  <a:lnTo>
                    <a:pt x="193" y="10"/>
                  </a:lnTo>
                  <a:lnTo>
                    <a:pt x="192" y="11"/>
                  </a:lnTo>
                  <a:lnTo>
                    <a:pt x="181" y="16"/>
                  </a:lnTo>
                  <a:lnTo>
                    <a:pt x="172" y="23"/>
                  </a:lnTo>
                  <a:lnTo>
                    <a:pt x="163" y="30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6" y="38"/>
                  </a:lnTo>
                  <a:lnTo>
                    <a:pt x="155" y="42"/>
                  </a:lnTo>
                  <a:lnTo>
                    <a:pt x="154" y="44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3" y="44"/>
                  </a:lnTo>
                  <a:lnTo>
                    <a:pt x="140" y="46"/>
                  </a:lnTo>
                  <a:lnTo>
                    <a:pt x="138" y="46"/>
                  </a:lnTo>
                  <a:lnTo>
                    <a:pt x="137" y="46"/>
                  </a:lnTo>
                  <a:lnTo>
                    <a:pt x="135" y="47"/>
                  </a:lnTo>
                  <a:lnTo>
                    <a:pt x="131" y="48"/>
                  </a:lnTo>
                  <a:lnTo>
                    <a:pt x="131" y="48"/>
                  </a:lnTo>
                  <a:lnTo>
                    <a:pt x="130" y="49"/>
                  </a:lnTo>
                  <a:lnTo>
                    <a:pt x="128" y="50"/>
                  </a:lnTo>
                  <a:lnTo>
                    <a:pt x="126" y="53"/>
                  </a:lnTo>
                  <a:lnTo>
                    <a:pt x="125" y="53"/>
                  </a:lnTo>
                  <a:lnTo>
                    <a:pt x="125" y="53"/>
                  </a:lnTo>
                  <a:lnTo>
                    <a:pt x="124" y="55"/>
                  </a:lnTo>
                  <a:lnTo>
                    <a:pt x="123" y="56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5"/>
                  </a:lnTo>
                  <a:lnTo>
                    <a:pt x="118" y="66"/>
                  </a:lnTo>
                  <a:lnTo>
                    <a:pt x="118" y="68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8" y="75"/>
                  </a:lnTo>
                  <a:lnTo>
                    <a:pt x="118" y="77"/>
                  </a:lnTo>
                  <a:lnTo>
                    <a:pt x="118" y="79"/>
                  </a:lnTo>
                  <a:lnTo>
                    <a:pt x="118" y="81"/>
                  </a:lnTo>
                  <a:lnTo>
                    <a:pt x="118" y="84"/>
                  </a:lnTo>
                  <a:lnTo>
                    <a:pt x="119" y="85"/>
                  </a:lnTo>
                  <a:lnTo>
                    <a:pt x="119" y="87"/>
                  </a:lnTo>
                  <a:lnTo>
                    <a:pt x="119" y="90"/>
                  </a:lnTo>
                  <a:lnTo>
                    <a:pt x="121" y="92"/>
                  </a:lnTo>
                  <a:lnTo>
                    <a:pt x="121" y="94"/>
                  </a:lnTo>
                  <a:lnTo>
                    <a:pt x="122" y="96"/>
                  </a:lnTo>
                  <a:lnTo>
                    <a:pt x="122" y="98"/>
                  </a:lnTo>
                  <a:lnTo>
                    <a:pt x="123" y="100"/>
                  </a:lnTo>
                  <a:lnTo>
                    <a:pt x="124" y="103"/>
                  </a:lnTo>
                  <a:lnTo>
                    <a:pt x="125" y="106"/>
                  </a:lnTo>
                  <a:lnTo>
                    <a:pt x="125" y="107"/>
                  </a:lnTo>
                  <a:lnTo>
                    <a:pt x="125" y="109"/>
                  </a:lnTo>
                  <a:lnTo>
                    <a:pt x="129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6" y="130"/>
                  </a:lnTo>
                  <a:lnTo>
                    <a:pt x="122" y="136"/>
                  </a:lnTo>
                  <a:lnTo>
                    <a:pt x="118" y="142"/>
                  </a:lnTo>
                  <a:lnTo>
                    <a:pt x="116" y="148"/>
                  </a:lnTo>
                  <a:lnTo>
                    <a:pt x="115" y="155"/>
                  </a:lnTo>
                  <a:lnTo>
                    <a:pt x="115" y="163"/>
                  </a:lnTo>
                  <a:lnTo>
                    <a:pt x="115" y="168"/>
                  </a:lnTo>
                  <a:lnTo>
                    <a:pt x="115" y="174"/>
                  </a:lnTo>
                  <a:lnTo>
                    <a:pt x="116" y="175"/>
                  </a:lnTo>
                  <a:lnTo>
                    <a:pt x="116" y="175"/>
                  </a:lnTo>
                  <a:lnTo>
                    <a:pt x="117" y="180"/>
                  </a:lnTo>
                  <a:lnTo>
                    <a:pt x="118" y="185"/>
                  </a:lnTo>
                  <a:lnTo>
                    <a:pt x="119" y="186"/>
                  </a:lnTo>
                  <a:lnTo>
                    <a:pt x="119" y="187"/>
                  </a:lnTo>
                  <a:lnTo>
                    <a:pt x="122" y="190"/>
                  </a:lnTo>
                  <a:lnTo>
                    <a:pt x="124" y="193"/>
                  </a:lnTo>
                  <a:lnTo>
                    <a:pt x="125" y="194"/>
                  </a:lnTo>
                  <a:lnTo>
                    <a:pt x="125" y="195"/>
                  </a:lnTo>
                  <a:lnTo>
                    <a:pt x="128" y="198"/>
                  </a:lnTo>
                  <a:lnTo>
                    <a:pt x="130" y="199"/>
                  </a:lnTo>
                  <a:lnTo>
                    <a:pt x="134" y="201"/>
                  </a:lnTo>
                  <a:lnTo>
                    <a:pt x="137" y="203"/>
                  </a:lnTo>
                  <a:lnTo>
                    <a:pt x="137" y="210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38" y="220"/>
                  </a:lnTo>
                  <a:lnTo>
                    <a:pt x="141" y="231"/>
                  </a:lnTo>
                  <a:lnTo>
                    <a:pt x="144" y="242"/>
                  </a:lnTo>
                  <a:lnTo>
                    <a:pt x="148" y="250"/>
                  </a:lnTo>
                  <a:lnTo>
                    <a:pt x="151" y="257"/>
                  </a:lnTo>
                  <a:lnTo>
                    <a:pt x="156" y="263"/>
                  </a:lnTo>
                  <a:lnTo>
                    <a:pt x="161" y="268"/>
                  </a:lnTo>
                  <a:lnTo>
                    <a:pt x="165" y="272"/>
                  </a:lnTo>
                  <a:lnTo>
                    <a:pt x="168" y="275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19"/>
                  </a:lnTo>
                  <a:lnTo>
                    <a:pt x="142" y="331"/>
                  </a:lnTo>
                  <a:lnTo>
                    <a:pt x="115" y="344"/>
                  </a:lnTo>
                  <a:lnTo>
                    <a:pt x="87" y="357"/>
                  </a:lnTo>
                  <a:lnTo>
                    <a:pt x="62" y="370"/>
                  </a:lnTo>
                  <a:lnTo>
                    <a:pt x="47" y="380"/>
                  </a:lnTo>
                  <a:lnTo>
                    <a:pt x="34" y="388"/>
                  </a:lnTo>
                  <a:lnTo>
                    <a:pt x="19" y="399"/>
                  </a:lnTo>
                  <a:lnTo>
                    <a:pt x="9" y="408"/>
                  </a:lnTo>
                  <a:lnTo>
                    <a:pt x="5" y="413"/>
                  </a:lnTo>
                  <a:lnTo>
                    <a:pt x="3" y="417"/>
                  </a:lnTo>
                  <a:lnTo>
                    <a:pt x="2" y="420"/>
                  </a:lnTo>
                  <a:lnTo>
                    <a:pt x="0" y="424"/>
                  </a:lnTo>
                  <a:lnTo>
                    <a:pt x="0" y="495"/>
                  </a:lnTo>
                  <a:lnTo>
                    <a:pt x="2" y="500"/>
                  </a:lnTo>
                  <a:lnTo>
                    <a:pt x="4" y="504"/>
                  </a:lnTo>
                  <a:lnTo>
                    <a:pt x="8" y="506"/>
                  </a:lnTo>
                  <a:lnTo>
                    <a:pt x="12" y="507"/>
                  </a:lnTo>
                  <a:lnTo>
                    <a:pt x="468" y="507"/>
                  </a:lnTo>
                  <a:lnTo>
                    <a:pt x="473" y="506"/>
                  </a:lnTo>
                  <a:lnTo>
                    <a:pt x="476" y="504"/>
                  </a:lnTo>
                  <a:lnTo>
                    <a:pt x="479" y="500"/>
                  </a:lnTo>
                  <a:lnTo>
                    <a:pt x="480" y="495"/>
                  </a:lnTo>
                  <a:lnTo>
                    <a:pt x="480" y="424"/>
                  </a:lnTo>
                  <a:lnTo>
                    <a:pt x="480" y="420"/>
                  </a:lnTo>
                  <a:lnTo>
                    <a:pt x="477" y="417"/>
                  </a:lnTo>
                  <a:lnTo>
                    <a:pt x="475" y="413"/>
                  </a:lnTo>
                  <a:lnTo>
                    <a:pt x="471" y="408"/>
                  </a:lnTo>
                  <a:lnTo>
                    <a:pt x="462" y="399"/>
                  </a:lnTo>
                  <a:lnTo>
                    <a:pt x="446" y="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3" name="Group 52" descr="Icon of books. ">
            <a:extLst>
              <a:ext uri="{FF2B5EF4-FFF2-40B4-BE49-F238E27FC236}">
                <a16:creationId xmlns:a16="http://schemas.microsoft.com/office/drawing/2014/main" id="{8567F01D-3435-4405-B8A9-9C2446E042DD}"/>
              </a:ext>
            </a:extLst>
          </p:cNvPr>
          <p:cNvGrpSpPr/>
          <p:nvPr/>
        </p:nvGrpSpPr>
        <p:grpSpPr>
          <a:xfrm>
            <a:off x="9752773" y="2416884"/>
            <a:ext cx="344413" cy="382447"/>
            <a:chOff x="2608263" y="1920875"/>
            <a:chExt cx="258763" cy="287338"/>
          </a:xfrm>
          <a:solidFill>
            <a:schemeClr val="accent4">
              <a:lumMod val="75000"/>
            </a:schemeClr>
          </a:solidFill>
        </p:grpSpPr>
        <p:sp>
          <p:nvSpPr>
            <p:cNvPr id="54" name="Rectangle 705">
              <a:extLst>
                <a:ext uri="{FF2B5EF4-FFF2-40B4-BE49-F238E27FC236}">
                  <a16:creationId xmlns:a16="http://schemas.microsoft.com/office/drawing/2014/main" id="{D0A6A593-47E4-4B49-AA6D-52F8874CB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288" y="2122488"/>
              <a:ext cx="587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06">
              <a:extLst>
                <a:ext uri="{FF2B5EF4-FFF2-40B4-BE49-F238E27FC236}">
                  <a16:creationId xmlns:a16="http://schemas.microsoft.com/office/drawing/2014/main" id="{B6E4140A-62C5-4AC5-9815-F2E1EC98F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1920875"/>
              <a:ext cx="58738" cy="192088"/>
            </a:xfrm>
            <a:custGeom>
              <a:avLst/>
              <a:gdLst>
                <a:gd name="T0" fmla="*/ 163 w 181"/>
                <a:gd name="T1" fmla="*/ 0 h 602"/>
                <a:gd name="T2" fmla="*/ 158 w 181"/>
                <a:gd name="T3" fmla="*/ 3 h 602"/>
                <a:gd name="T4" fmla="*/ 154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8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6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8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4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5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8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3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6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5" y="3"/>
                  </a:lnTo>
                  <a:lnTo>
                    <a:pt x="172" y="2"/>
                  </a:lnTo>
                  <a:lnTo>
                    <a:pt x="170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707">
              <a:extLst>
                <a:ext uri="{FF2B5EF4-FFF2-40B4-BE49-F238E27FC236}">
                  <a16:creationId xmlns:a16="http://schemas.microsoft.com/office/drawing/2014/main" id="{2BB05B54-8B23-444D-95F1-028389DEF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288" y="2151063"/>
              <a:ext cx="58738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8 w 181"/>
                <a:gd name="T9" fmla="*/ 126 h 182"/>
                <a:gd name="T10" fmla="*/ 12 w 181"/>
                <a:gd name="T11" fmla="*/ 134 h 182"/>
                <a:gd name="T12" fmla="*/ 16 w 181"/>
                <a:gd name="T13" fmla="*/ 142 h 182"/>
                <a:gd name="T14" fmla="*/ 22 w 181"/>
                <a:gd name="T15" fmla="*/ 148 h 182"/>
                <a:gd name="T16" fmla="*/ 27 w 181"/>
                <a:gd name="T17" fmla="*/ 155 h 182"/>
                <a:gd name="T18" fmla="*/ 33 w 181"/>
                <a:gd name="T19" fmla="*/ 161 h 182"/>
                <a:gd name="T20" fmla="*/ 41 w 181"/>
                <a:gd name="T21" fmla="*/ 165 h 182"/>
                <a:gd name="T22" fmla="*/ 47 w 181"/>
                <a:gd name="T23" fmla="*/ 171 h 182"/>
                <a:gd name="T24" fmla="*/ 56 w 181"/>
                <a:gd name="T25" fmla="*/ 174 h 182"/>
                <a:gd name="T26" fmla="*/ 65 w 181"/>
                <a:gd name="T27" fmla="*/ 177 h 182"/>
                <a:gd name="T28" fmla="*/ 73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10 w 181"/>
                <a:gd name="T37" fmla="*/ 179 h 182"/>
                <a:gd name="T38" fmla="*/ 118 w 181"/>
                <a:gd name="T39" fmla="*/ 177 h 182"/>
                <a:gd name="T40" fmla="*/ 126 w 181"/>
                <a:gd name="T41" fmla="*/ 174 h 182"/>
                <a:gd name="T42" fmla="*/ 134 w 181"/>
                <a:gd name="T43" fmla="*/ 171 h 182"/>
                <a:gd name="T44" fmla="*/ 142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1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8" y="126"/>
                  </a:lnTo>
                  <a:lnTo>
                    <a:pt x="12" y="134"/>
                  </a:lnTo>
                  <a:lnTo>
                    <a:pt x="16" y="142"/>
                  </a:lnTo>
                  <a:lnTo>
                    <a:pt x="22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1" y="165"/>
                  </a:lnTo>
                  <a:lnTo>
                    <a:pt x="47" y="171"/>
                  </a:lnTo>
                  <a:lnTo>
                    <a:pt x="56" y="174"/>
                  </a:lnTo>
                  <a:lnTo>
                    <a:pt x="65" y="177"/>
                  </a:lnTo>
                  <a:lnTo>
                    <a:pt x="73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10" y="179"/>
                  </a:lnTo>
                  <a:lnTo>
                    <a:pt x="118" y="177"/>
                  </a:lnTo>
                  <a:lnTo>
                    <a:pt x="126" y="174"/>
                  </a:lnTo>
                  <a:lnTo>
                    <a:pt x="134" y="171"/>
                  </a:lnTo>
                  <a:lnTo>
                    <a:pt x="142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1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708">
              <a:extLst>
                <a:ext uri="{FF2B5EF4-FFF2-40B4-BE49-F238E27FC236}">
                  <a16:creationId xmlns:a16="http://schemas.microsoft.com/office/drawing/2014/main" id="{FCD192F6-CF13-4B1C-AF7D-85317A2D8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688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709">
              <a:extLst>
                <a:ext uri="{FF2B5EF4-FFF2-40B4-BE49-F238E27FC236}">
                  <a16:creationId xmlns:a16="http://schemas.microsoft.com/office/drawing/2014/main" id="{01062624-ADFC-42E8-A6C7-0C7AF44AC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1920875"/>
              <a:ext cx="57150" cy="192088"/>
            </a:xfrm>
            <a:custGeom>
              <a:avLst/>
              <a:gdLst>
                <a:gd name="T0" fmla="*/ 162 w 180"/>
                <a:gd name="T1" fmla="*/ 0 h 602"/>
                <a:gd name="T2" fmla="*/ 157 w 180"/>
                <a:gd name="T3" fmla="*/ 3 h 602"/>
                <a:gd name="T4" fmla="*/ 153 w 180"/>
                <a:gd name="T5" fmla="*/ 7 h 602"/>
                <a:gd name="T6" fmla="*/ 151 w 180"/>
                <a:gd name="T7" fmla="*/ 12 h 602"/>
                <a:gd name="T8" fmla="*/ 150 w 180"/>
                <a:gd name="T9" fmla="*/ 211 h 602"/>
                <a:gd name="T10" fmla="*/ 149 w 180"/>
                <a:gd name="T11" fmla="*/ 222 h 602"/>
                <a:gd name="T12" fmla="*/ 146 w 180"/>
                <a:gd name="T13" fmla="*/ 234 h 602"/>
                <a:gd name="T14" fmla="*/ 140 w 180"/>
                <a:gd name="T15" fmla="*/ 245 h 602"/>
                <a:gd name="T16" fmla="*/ 133 w 180"/>
                <a:gd name="T17" fmla="*/ 254 h 602"/>
                <a:gd name="T18" fmla="*/ 123 w 180"/>
                <a:gd name="T19" fmla="*/ 261 h 602"/>
                <a:gd name="T20" fmla="*/ 114 w 180"/>
                <a:gd name="T21" fmla="*/ 266 h 602"/>
                <a:gd name="T22" fmla="*/ 102 w 180"/>
                <a:gd name="T23" fmla="*/ 270 h 602"/>
                <a:gd name="T24" fmla="*/ 90 w 180"/>
                <a:gd name="T25" fmla="*/ 271 h 602"/>
                <a:gd name="T26" fmla="*/ 78 w 180"/>
                <a:gd name="T27" fmla="*/ 270 h 602"/>
                <a:gd name="T28" fmla="*/ 66 w 180"/>
                <a:gd name="T29" fmla="*/ 266 h 602"/>
                <a:gd name="T30" fmla="*/ 57 w 180"/>
                <a:gd name="T31" fmla="*/ 261 h 602"/>
                <a:gd name="T32" fmla="*/ 47 w 180"/>
                <a:gd name="T33" fmla="*/ 254 h 602"/>
                <a:gd name="T34" fmla="*/ 41 w 180"/>
                <a:gd name="T35" fmla="*/ 245 h 602"/>
                <a:gd name="T36" fmla="*/ 34 w 180"/>
                <a:gd name="T37" fmla="*/ 234 h 602"/>
                <a:gd name="T38" fmla="*/ 31 w 180"/>
                <a:gd name="T39" fmla="*/ 224 h 602"/>
                <a:gd name="T40" fmla="*/ 30 w 180"/>
                <a:gd name="T41" fmla="*/ 211 h 602"/>
                <a:gd name="T42" fmla="*/ 30 w 180"/>
                <a:gd name="T43" fmla="*/ 12 h 602"/>
                <a:gd name="T44" fmla="*/ 28 w 180"/>
                <a:gd name="T45" fmla="*/ 7 h 602"/>
                <a:gd name="T46" fmla="*/ 24 w 180"/>
                <a:gd name="T47" fmla="*/ 3 h 602"/>
                <a:gd name="T48" fmla="*/ 18 w 180"/>
                <a:gd name="T49" fmla="*/ 0 h 602"/>
                <a:gd name="T50" fmla="*/ 12 w 180"/>
                <a:gd name="T51" fmla="*/ 0 h 602"/>
                <a:gd name="T52" fmla="*/ 6 w 180"/>
                <a:gd name="T53" fmla="*/ 3 h 602"/>
                <a:gd name="T54" fmla="*/ 2 w 180"/>
                <a:gd name="T55" fmla="*/ 7 h 602"/>
                <a:gd name="T56" fmla="*/ 0 w 180"/>
                <a:gd name="T57" fmla="*/ 12 h 602"/>
                <a:gd name="T58" fmla="*/ 0 w 180"/>
                <a:gd name="T59" fmla="*/ 211 h 602"/>
                <a:gd name="T60" fmla="*/ 180 w 180"/>
                <a:gd name="T61" fmla="*/ 602 h 602"/>
                <a:gd name="T62" fmla="*/ 180 w 180"/>
                <a:gd name="T63" fmla="*/ 15 h 602"/>
                <a:gd name="T64" fmla="*/ 179 w 180"/>
                <a:gd name="T65" fmla="*/ 9 h 602"/>
                <a:gd name="T66" fmla="*/ 176 w 180"/>
                <a:gd name="T67" fmla="*/ 5 h 602"/>
                <a:gd name="T68" fmla="*/ 172 w 180"/>
                <a:gd name="T69" fmla="*/ 2 h 602"/>
                <a:gd name="T70" fmla="*/ 165 w 180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602">
                  <a:moveTo>
                    <a:pt x="165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4" y="5"/>
                  </a:lnTo>
                  <a:lnTo>
                    <a:pt x="153" y="7"/>
                  </a:lnTo>
                  <a:lnTo>
                    <a:pt x="151" y="9"/>
                  </a:lnTo>
                  <a:lnTo>
                    <a:pt x="151" y="12"/>
                  </a:lnTo>
                  <a:lnTo>
                    <a:pt x="150" y="15"/>
                  </a:lnTo>
                  <a:lnTo>
                    <a:pt x="150" y="211"/>
                  </a:lnTo>
                  <a:lnTo>
                    <a:pt x="150" y="217"/>
                  </a:lnTo>
                  <a:lnTo>
                    <a:pt x="149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6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3" y="261"/>
                  </a:lnTo>
                  <a:lnTo>
                    <a:pt x="119" y="264"/>
                  </a:lnTo>
                  <a:lnTo>
                    <a:pt x="114" y="266"/>
                  </a:lnTo>
                  <a:lnTo>
                    <a:pt x="108" y="269"/>
                  </a:lnTo>
                  <a:lnTo>
                    <a:pt x="102" y="270"/>
                  </a:lnTo>
                  <a:lnTo>
                    <a:pt x="96" y="271"/>
                  </a:lnTo>
                  <a:lnTo>
                    <a:pt x="90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2" y="269"/>
                  </a:lnTo>
                  <a:lnTo>
                    <a:pt x="66" y="266"/>
                  </a:lnTo>
                  <a:lnTo>
                    <a:pt x="61" y="264"/>
                  </a:lnTo>
                  <a:lnTo>
                    <a:pt x="57" y="261"/>
                  </a:lnTo>
                  <a:lnTo>
                    <a:pt x="51" y="258"/>
                  </a:lnTo>
                  <a:lnTo>
                    <a:pt x="47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7" y="240"/>
                  </a:lnTo>
                  <a:lnTo>
                    <a:pt x="34" y="234"/>
                  </a:lnTo>
                  <a:lnTo>
                    <a:pt x="32" y="229"/>
                  </a:lnTo>
                  <a:lnTo>
                    <a:pt x="31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0" y="602"/>
                  </a:lnTo>
                  <a:lnTo>
                    <a:pt x="180" y="211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10">
              <a:extLst>
                <a:ext uri="{FF2B5EF4-FFF2-40B4-BE49-F238E27FC236}">
                  <a16:creationId xmlns:a16="http://schemas.microsoft.com/office/drawing/2014/main" id="{8AA6F9D2-5C11-4285-A4B0-23EFFF22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613" y="2151063"/>
              <a:ext cx="57150" cy="57150"/>
            </a:xfrm>
            <a:custGeom>
              <a:avLst/>
              <a:gdLst>
                <a:gd name="T0" fmla="*/ 0 w 180"/>
                <a:gd name="T1" fmla="*/ 91 h 182"/>
                <a:gd name="T2" fmla="*/ 0 w 180"/>
                <a:gd name="T3" fmla="*/ 100 h 182"/>
                <a:gd name="T4" fmla="*/ 2 w 180"/>
                <a:gd name="T5" fmla="*/ 110 h 182"/>
                <a:gd name="T6" fmla="*/ 4 w 180"/>
                <a:gd name="T7" fmla="*/ 118 h 182"/>
                <a:gd name="T8" fmla="*/ 7 w 180"/>
                <a:gd name="T9" fmla="*/ 126 h 182"/>
                <a:gd name="T10" fmla="*/ 11 w 180"/>
                <a:gd name="T11" fmla="*/ 134 h 182"/>
                <a:gd name="T12" fmla="*/ 15 w 180"/>
                <a:gd name="T13" fmla="*/ 142 h 182"/>
                <a:gd name="T14" fmla="*/ 20 w 180"/>
                <a:gd name="T15" fmla="*/ 148 h 182"/>
                <a:gd name="T16" fmla="*/ 27 w 180"/>
                <a:gd name="T17" fmla="*/ 155 h 182"/>
                <a:gd name="T18" fmla="*/ 33 w 180"/>
                <a:gd name="T19" fmla="*/ 161 h 182"/>
                <a:gd name="T20" fmla="*/ 40 w 180"/>
                <a:gd name="T21" fmla="*/ 165 h 182"/>
                <a:gd name="T22" fmla="*/ 47 w 180"/>
                <a:gd name="T23" fmla="*/ 171 h 182"/>
                <a:gd name="T24" fmla="*/ 55 w 180"/>
                <a:gd name="T25" fmla="*/ 174 h 182"/>
                <a:gd name="T26" fmla="*/ 63 w 180"/>
                <a:gd name="T27" fmla="*/ 177 h 182"/>
                <a:gd name="T28" fmla="*/ 72 w 180"/>
                <a:gd name="T29" fmla="*/ 179 h 182"/>
                <a:gd name="T30" fmla="*/ 80 w 180"/>
                <a:gd name="T31" fmla="*/ 181 h 182"/>
                <a:gd name="T32" fmla="*/ 90 w 180"/>
                <a:gd name="T33" fmla="*/ 182 h 182"/>
                <a:gd name="T34" fmla="*/ 100 w 180"/>
                <a:gd name="T35" fmla="*/ 181 h 182"/>
                <a:gd name="T36" fmla="*/ 108 w 180"/>
                <a:gd name="T37" fmla="*/ 179 h 182"/>
                <a:gd name="T38" fmla="*/ 117 w 180"/>
                <a:gd name="T39" fmla="*/ 177 h 182"/>
                <a:gd name="T40" fmla="*/ 125 w 180"/>
                <a:gd name="T41" fmla="*/ 174 h 182"/>
                <a:gd name="T42" fmla="*/ 133 w 180"/>
                <a:gd name="T43" fmla="*/ 171 h 182"/>
                <a:gd name="T44" fmla="*/ 140 w 180"/>
                <a:gd name="T45" fmla="*/ 165 h 182"/>
                <a:gd name="T46" fmla="*/ 148 w 180"/>
                <a:gd name="T47" fmla="*/ 161 h 182"/>
                <a:gd name="T48" fmla="*/ 154 w 180"/>
                <a:gd name="T49" fmla="*/ 155 h 182"/>
                <a:gd name="T50" fmla="*/ 160 w 180"/>
                <a:gd name="T51" fmla="*/ 148 h 182"/>
                <a:gd name="T52" fmla="*/ 165 w 180"/>
                <a:gd name="T53" fmla="*/ 142 h 182"/>
                <a:gd name="T54" fmla="*/ 169 w 180"/>
                <a:gd name="T55" fmla="*/ 134 h 182"/>
                <a:gd name="T56" fmla="*/ 174 w 180"/>
                <a:gd name="T57" fmla="*/ 126 h 182"/>
                <a:gd name="T58" fmla="*/ 177 w 180"/>
                <a:gd name="T59" fmla="*/ 118 h 182"/>
                <a:gd name="T60" fmla="*/ 179 w 180"/>
                <a:gd name="T61" fmla="*/ 110 h 182"/>
                <a:gd name="T62" fmla="*/ 180 w 180"/>
                <a:gd name="T63" fmla="*/ 100 h 182"/>
                <a:gd name="T64" fmla="*/ 180 w 180"/>
                <a:gd name="T65" fmla="*/ 91 h 182"/>
                <a:gd name="T66" fmla="*/ 180 w 180"/>
                <a:gd name="T67" fmla="*/ 0 h 182"/>
                <a:gd name="T68" fmla="*/ 0 w 180"/>
                <a:gd name="T69" fmla="*/ 0 h 182"/>
                <a:gd name="T70" fmla="*/ 0 w 180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82">
                  <a:moveTo>
                    <a:pt x="0" y="91"/>
                  </a:moveTo>
                  <a:lnTo>
                    <a:pt x="0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0" y="148"/>
                  </a:lnTo>
                  <a:lnTo>
                    <a:pt x="27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3" y="177"/>
                  </a:lnTo>
                  <a:lnTo>
                    <a:pt x="72" y="179"/>
                  </a:lnTo>
                  <a:lnTo>
                    <a:pt x="80" y="181"/>
                  </a:lnTo>
                  <a:lnTo>
                    <a:pt x="90" y="182"/>
                  </a:lnTo>
                  <a:lnTo>
                    <a:pt x="100" y="181"/>
                  </a:lnTo>
                  <a:lnTo>
                    <a:pt x="108" y="179"/>
                  </a:lnTo>
                  <a:lnTo>
                    <a:pt x="117" y="177"/>
                  </a:lnTo>
                  <a:lnTo>
                    <a:pt x="125" y="174"/>
                  </a:lnTo>
                  <a:lnTo>
                    <a:pt x="133" y="171"/>
                  </a:lnTo>
                  <a:lnTo>
                    <a:pt x="140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0" y="148"/>
                  </a:lnTo>
                  <a:lnTo>
                    <a:pt x="165" y="142"/>
                  </a:lnTo>
                  <a:lnTo>
                    <a:pt x="169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0" y="91"/>
                  </a:lnTo>
                  <a:lnTo>
                    <a:pt x="180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711">
              <a:extLst>
                <a:ext uri="{FF2B5EF4-FFF2-40B4-BE49-F238E27FC236}">
                  <a16:creationId xmlns:a16="http://schemas.microsoft.com/office/drawing/2014/main" id="{972C0779-96D7-4A7C-B110-5886B8B5D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61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712">
              <a:extLst>
                <a:ext uri="{FF2B5EF4-FFF2-40B4-BE49-F238E27FC236}">
                  <a16:creationId xmlns:a16="http://schemas.microsoft.com/office/drawing/2014/main" id="{4533D40B-18F2-4A93-B829-E6C6A0AC5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54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713">
              <a:extLst>
                <a:ext uri="{FF2B5EF4-FFF2-40B4-BE49-F238E27FC236}">
                  <a16:creationId xmlns:a16="http://schemas.microsoft.com/office/drawing/2014/main" id="{0B3AC97E-B521-48C2-8635-E6E2BFE55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1 w 181"/>
                <a:gd name="T3" fmla="*/ 100 h 182"/>
                <a:gd name="T4" fmla="*/ 2 w 181"/>
                <a:gd name="T5" fmla="*/ 110 h 182"/>
                <a:gd name="T6" fmla="*/ 4 w 181"/>
                <a:gd name="T7" fmla="*/ 118 h 182"/>
                <a:gd name="T8" fmla="*/ 7 w 181"/>
                <a:gd name="T9" fmla="*/ 126 h 182"/>
                <a:gd name="T10" fmla="*/ 11 w 181"/>
                <a:gd name="T11" fmla="*/ 134 h 182"/>
                <a:gd name="T12" fmla="*/ 16 w 181"/>
                <a:gd name="T13" fmla="*/ 142 h 182"/>
                <a:gd name="T14" fmla="*/ 21 w 181"/>
                <a:gd name="T15" fmla="*/ 148 h 182"/>
                <a:gd name="T16" fmla="*/ 26 w 181"/>
                <a:gd name="T17" fmla="*/ 155 h 182"/>
                <a:gd name="T18" fmla="*/ 33 w 181"/>
                <a:gd name="T19" fmla="*/ 161 h 182"/>
                <a:gd name="T20" fmla="*/ 40 w 181"/>
                <a:gd name="T21" fmla="*/ 165 h 182"/>
                <a:gd name="T22" fmla="*/ 47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3 w 181"/>
                <a:gd name="T29" fmla="*/ 179 h 182"/>
                <a:gd name="T30" fmla="*/ 81 w 181"/>
                <a:gd name="T31" fmla="*/ 181 h 182"/>
                <a:gd name="T32" fmla="*/ 91 w 181"/>
                <a:gd name="T33" fmla="*/ 182 h 182"/>
                <a:gd name="T34" fmla="*/ 99 w 181"/>
                <a:gd name="T35" fmla="*/ 181 h 182"/>
                <a:gd name="T36" fmla="*/ 109 w 181"/>
                <a:gd name="T37" fmla="*/ 179 h 182"/>
                <a:gd name="T38" fmla="*/ 118 w 181"/>
                <a:gd name="T39" fmla="*/ 177 h 182"/>
                <a:gd name="T40" fmla="*/ 125 w 181"/>
                <a:gd name="T41" fmla="*/ 174 h 182"/>
                <a:gd name="T42" fmla="*/ 134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4 w 181"/>
                <a:gd name="T49" fmla="*/ 155 h 182"/>
                <a:gd name="T50" fmla="*/ 161 w 181"/>
                <a:gd name="T51" fmla="*/ 148 h 182"/>
                <a:gd name="T52" fmla="*/ 165 w 181"/>
                <a:gd name="T53" fmla="*/ 142 h 182"/>
                <a:gd name="T54" fmla="*/ 170 w 181"/>
                <a:gd name="T55" fmla="*/ 134 h 182"/>
                <a:gd name="T56" fmla="*/ 173 w 181"/>
                <a:gd name="T57" fmla="*/ 126 h 182"/>
                <a:gd name="T58" fmla="*/ 177 w 181"/>
                <a:gd name="T59" fmla="*/ 118 h 182"/>
                <a:gd name="T60" fmla="*/ 179 w 181"/>
                <a:gd name="T61" fmla="*/ 110 h 182"/>
                <a:gd name="T62" fmla="*/ 180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1" y="100"/>
                  </a:lnTo>
                  <a:lnTo>
                    <a:pt x="2" y="110"/>
                  </a:lnTo>
                  <a:lnTo>
                    <a:pt x="4" y="118"/>
                  </a:lnTo>
                  <a:lnTo>
                    <a:pt x="7" y="126"/>
                  </a:lnTo>
                  <a:lnTo>
                    <a:pt x="11" y="134"/>
                  </a:lnTo>
                  <a:lnTo>
                    <a:pt x="16" y="142"/>
                  </a:lnTo>
                  <a:lnTo>
                    <a:pt x="21" y="148"/>
                  </a:lnTo>
                  <a:lnTo>
                    <a:pt x="26" y="155"/>
                  </a:lnTo>
                  <a:lnTo>
                    <a:pt x="33" y="161"/>
                  </a:lnTo>
                  <a:lnTo>
                    <a:pt x="40" y="165"/>
                  </a:lnTo>
                  <a:lnTo>
                    <a:pt x="47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3" y="179"/>
                  </a:lnTo>
                  <a:lnTo>
                    <a:pt x="81" y="181"/>
                  </a:lnTo>
                  <a:lnTo>
                    <a:pt x="91" y="182"/>
                  </a:lnTo>
                  <a:lnTo>
                    <a:pt x="99" y="181"/>
                  </a:lnTo>
                  <a:lnTo>
                    <a:pt x="109" y="179"/>
                  </a:lnTo>
                  <a:lnTo>
                    <a:pt x="118" y="177"/>
                  </a:lnTo>
                  <a:lnTo>
                    <a:pt x="125" y="174"/>
                  </a:lnTo>
                  <a:lnTo>
                    <a:pt x="134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4" y="155"/>
                  </a:lnTo>
                  <a:lnTo>
                    <a:pt x="161" y="148"/>
                  </a:lnTo>
                  <a:lnTo>
                    <a:pt x="165" y="142"/>
                  </a:lnTo>
                  <a:lnTo>
                    <a:pt x="170" y="134"/>
                  </a:lnTo>
                  <a:lnTo>
                    <a:pt x="173" y="126"/>
                  </a:lnTo>
                  <a:lnTo>
                    <a:pt x="177" y="118"/>
                  </a:lnTo>
                  <a:lnTo>
                    <a:pt x="179" y="110"/>
                  </a:lnTo>
                  <a:lnTo>
                    <a:pt x="180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14">
              <a:extLst>
                <a:ext uri="{FF2B5EF4-FFF2-40B4-BE49-F238E27FC236}">
                  <a16:creationId xmlns:a16="http://schemas.microsoft.com/office/drawing/2014/main" id="{7F864FC8-AB3C-49D8-83BB-14DA02564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4938" y="1920875"/>
              <a:ext cx="57150" cy="192088"/>
            </a:xfrm>
            <a:custGeom>
              <a:avLst/>
              <a:gdLst>
                <a:gd name="T0" fmla="*/ 163 w 181"/>
                <a:gd name="T1" fmla="*/ 0 h 602"/>
                <a:gd name="T2" fmla="*/ 157 w 181"/>
                <a:gd name="T3" fmla="*/ 3 h 602"/>
                <a:gd name="T4" fmla="*/ 153 w 181"/>
                <a:gd name="T5" fmla="*/ 7 h 602"/>
                <a:gd name="T6" fmla="*/ 151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0 w 181"/>
                <a:gd name="T15" fmla="*/ 245 h 602"/>
                <a:gd name="T16" fmla="*/ 133 w 181"/>
                <a:gd name="T17" fmla="*/ 254 h 602"/>
                <a:gd name="T18" fmla="*/ 124 w 181"/>
                <a:gd name="T19" fmla="*/ 261 h 602"/>
                <a:gd name="T20" fmla="*/ 113 w 181"/>
                <a:gd name="T21" fmla="*/ 266 h 602"/>
                <a:gd name="T22" fmla="*/ 103 w 181"/>
                <a:gd name="T23" fmla="*/ 270 h 602"/>
                <a:gd name="T24" fmla="*/ 91 w 181"/>
                <a:gd name="T25" fmla="*/ 271 h 602"/>
                <a:gd name="T26" fmla="*/ 78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0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3 w 181"/>
                <a:gd name="T47" fmla="*/ 3 h 602"/>
                <a:gd name="T48" fmla="*/ 18 w 181"/>
                <a:gd name="T49" fmla="*/ 0 h 602"/>
                <a:gd name="T50" fmla="*/ 13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1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7 w 181"/>
                <a:gd name="T67" fmla="*/ 5 h 602"/>
                <a:gd name="T68" fmla="*/ 171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3" y="0"/>
                  </a:lnTo>
                  <a:lnTo>
                    <a:pt x="159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3" y="7"/>
                  </a:lnTo>
                  <a:lnTo>
                    <a:pt x="152" y="9"/>
                  </a:lnTo>
                  <a:lnTo>
                    <a:pt x="151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0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0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8" y="258"/>
                  </a:lnTo>
                  <a:lnTo>
                    <a:pt x="124" y="261"/>
                  </a:lnTo>
                  <a:lnTo>
                    <a:pt x="119" y="264"/>
                  </a:lnTo>
                  <a:lnTo>
                    <a:pt x="113" y="266"/>
                  </a:lnTo>
                  <a:lnTo>
                    <a:pt x="108" y="269"/>
                  </a:lnTo>
                  <a:lnTo>
                    <a:pt x="103" y="270"/>
                  </a:lnTo>
                  <a:lnTo>
                    <a:pt x="96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8" y="270"/>
                  </a:lnTo>
                  <a:lnTo>
                    <a:pt x="73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0" y="245"/>
                  </a:lnTo>
                  <a:lnTo>
                    <a:pt x="37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1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7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Rectangle 715">
              <a:extLst>
                <a:ext uri="{FF2B5EF4-FFF2-40B4-BE49-F238E27FC236}">
                  <a16:creationId xmlns:a16="http://schemas.microsoft.com/office/drawing/2014/main" id="{F62F4F23-3E58-4391-99F6-14D56BFA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716">
              <a:extLst>
                <a:ext uri="{FF2B5EF4-FFF2-40B4-BE49-F238E27FC236}">
                  <a16:creationId xmlns:a16="http://schemas.microsoft.com/office/drawing/2014/main" id="{66455EB6-E255-40C5-AFB5-4353F1040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750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7 w 30"/>
                <a:gd name="T3" fmla="*/ 181 h 181"/>
                <a:gd name="T4" fmla="*/ 20 w 30"/>
                <a:gd name="T5" fmla="*/ 180 h 181"/>
                <a:gd name="T6" fmla="*/ 22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29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29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2 w 30"/>
                <a:gd name="T29" fmla="*/ 3 h 181"/>
                <a:gd name="T30" fmla="*/ 20 w 30"/>
                <a:gd name="T31" fmla="*/ 2 h 181"/>
                <a:gd name="T32" fmla="*/ 17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8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8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7" y="181"/>
                  </a:lnTo>
                  <a:lnTo>
                    <a:pt x="20" y="180"/>
                  </a:lnTo>
                  <a:lnTo>
                    <a:pt x="22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29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2" y="3"/>
                  </a:lnTo>
                  <a:lnTo>
                    <a:pt x="20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8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717">
              <a:extLst>
                <a:ext uri="{FF2B5EF4-FFF2-40B4-BE49-F238E27FC236}">
                  <a16:creationId xmlns:a16="http://schemas.microsoft.com/office/drawing/2014/main" id="{ACB7783E-196C-43E0-BB10-D454ACB8E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920875"/>
              <a:ext cx="57150" cy="192088"/>
            </a:xfrm>
            <a:custGeom>
              <a:avLst/>
              <a:gdLst>
                <a:gd name="T0" fmla="*/ 162 w 181"/>
                <a:gd name="T1" fmla="*/ 0 h 602"/>
                <a:gd name="T2" fmla="*/ 157 w 181"/>
                <a:gd name="T3" fmla="*/ 3 h 602"/>
                <a:gd name="T4" fmla="*/ 154 w 181"/>
                <a:gd name="T5" fmla="*/ 7 h 602"/>
                <a:gd name="T6" fmla="*/ 152 w 181"/>
                <a:gd name="T7" fmla="*/ 12 h 602"/>
                <a:gd name="T8" fmla="*/ 151 w 181"/>
                <a:gd name="T9" fmla="*/ 211 h 602"/>
                <a:gd name="T10" fmla="*/ 150 w 181"/>
                <a:gd name="T11" fmla="*/ 222 h 602"/>
                <a:gd name="T12" fmla="*/ 146 w 181"/>
                <a:gd name="T13" fmla="*/ 234 h 602"/>
                <a:gd name="T14" fmla="*/ 141 w 181"/>
                <a:gd name="T15" fmla="*/ 245 h 602"/>
                <a:gd name="T16" fmla="*/ 133 w 181"/>
                <a:gd name="T17" fmla="*/ 254 h 602"/>
                <a:gd name="T18" fmla="*/ 125 w 181"/>
                <a:gd name="T19" fmla="*/ 261 h 602"/>
                <a:gd name="T20" fmla="*/ 114 w 181"/>
                <a:gd name="T21" fmla="*/ 266 h 602"/>
                <a:gd name="T22" fmla="*/ 102 w 181"/>
                <a:gd name="T23" fmla="*/ 270 h 602"/>
                <a:gd name="T24" fmla="*/ 91 w 181"/>
                <a:gd name="T25" fmla="*/ 271 h 602"/>
                <a:gd name="T26" fmla="*/ 79 w 181"/>
                <a:gd name="T27" fmla="*/ 270 h 602"/>
                <a:gd name="T28" fmla="*/ 67 w 181"/>
                <a:gd name="T29" fmla="*/ 266 h 602"/>
                <a:gd name="T30" fmla="*/ 57 w 181"/>
                <a:gd name="T31" fmla="*/ 261 h 602"/>
                <a:gd name="T32" fmla="*/ 48 w 181"/>
                <a:gd name="T33" fmla="*/ 254 h 602"/>
                <a:gd name="T34" fmla="*/ 41 w 181"/>
                <a:gd name="T35" fmla="*/ 245 h 602"/>
                <a:gd name="T36" fmla="*/ 35 w 181"/>
                <a:gd name="T37" fmla="*/ 234 h 602"/>
                <a:gd name="T38" fmla="*/ 32 w 181"/>
                <a:gd name="T39" fmla="*/ 224 h 602"/>
                <a:gd name="T40" fmla="*/ 30 w 181"/>
                <a:gd name="T41" fmla="*/ 211 h 602"/>
                <a:gd name="T42" fmla="*/ 30 w 181"/>
                <a:gd name="T43" fmla="*/ 12 h 602"/>
                <a:gd name="T44" fmla="*/ 28 w 181"/>
                <a:gd name="T45" fmla="*/ 7 h 602"/>
                <a:gd name="T46" fmla="*/ 24 w 181"/>
                <a:gd name="T47" fmla="*/ 3 h 602"/>
                <a:gd name="T48" fmla="*/ 19 w 181"/>
                <a:gd name="T49" fmla="*/ 0 h 602"/>
                <a:gd name="T50" fmla="*/ 12 w 181"/>
                <a:gd name="T51" fmla="*/ 0 h 602"/>
                <a:gd name="T52" fmla="*/ 7 w 181"/>
                <a:gd name="T53" fmla="*/ 3 h 602"/>
                <a:gd name="T54" fmla="*/ 3 w 181"/>
                <a:gd name="T55" fmla="*/ 7 h 602"/>
                <a:gd name="T56" fmla="*/ 0 w 181"/>
                <a:gd name="T57" fmla="*/ 12 h 602"/>
                <a:gd name="T58" fmla="*/ 0 w 181"/>
                <a:gd name="T59" fmla="*/ 211 h 602"/>
                <a:gd name="T60" fmla="*/ 181 w 181"/>
                <a:gd name="T61" fmla="*/ 602 h 602"/>
                <a:gd name="T62" fmla="*/ 181 w 181"/>
                <a:gd name="T63" fmla="*/ 15 h 602"/>
                <a:gd name="T64" fmla="*/ 180 w 181"/>
                <a:gd name="T65" fmla="*/ 9 h 602"/>
                <a:gd name="T66" fmla="*/ 176 w 181"/>
                <a:gd name="T67" fmla="*/ 5 h 602"/>
                <a:gd name="T68" fmla="*/ 172 w 181"/>
                <a:gd name="T69" fmla="*/ 2 h 602"/>
                <a:gd name="T70" fmla="*/ 166 w 181"/>
                <a:gd name="T71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602">
                  <a:moveTo>
                    <a:pt x="166" y="0"/>
                  </a:moveTo>
                  <a:lnTo>
                    <a:pt x="162" y="0"/>
                  </a:lnTo>
                  <a:lnTo>
                    <a:pt x="160" y="2"/>
                  </a:lnTo>
                  <a:lnTo>
                    <a:pt x="157" y="3"/>
                  </a:lnTo>
                  <a:lnTo>
                    <a:pt x="155" y="5"/>
                  </a:lnTo>
                  <a:lnTo>
                    <a:pt x="154" y="7"/>
                  </a:lnTo>
                  <a:lnTo>
                    <a:pt x="152" y="9"/>
                  </a:lnTo>
                  <a:lnTo>
                    <a:pt x="152" y="12"/>
                  </a:lnTo>
                  <a:lnTo>
                    <a:pt x="151" y="15"/>
                  </a:lnTo>
                  <a:lnTo>
                    <a:pt x="151" y="211"/>
                  </a:lnTo>
                  <a:lnTo>
                    <a:pt x="151" y="217"/>
                  </a:lnTo>
                  <a:lnTo>
                    <a:pt x="150" y="222"/>
                  </a:lnTo>
                  <a:lnTo>
                    <a:pt x="148" y="229"/>
                  </a:lnTo>
                  <a:lnTo>
                    <a:pt x="146" y="234"/>
                  </a:lnTo>
                  <a:lnTo>
                    <a:pt x="143" y="240"/>
                  </a:lnTo>
                  <a:lnTo>
                    <a:pt x="141" y="245"/>
                  </a:lnTo>
                  <a:lnTo>
                    <a:pt x="137" y="249"/>
                  </a:lnTo>
                  <a:lnTo>
                    <a:pt x="133" y="254"/>
                  </a:lnTo>
                  <a:lnTo>
                    <a:pt x="129" y="258"/>
                  </a:lnTo>
                  <a:lnTo>
                    <a:pt x="125" y="261"/>
                  </a:lnTo>
                  <a:lnTo>
                    <a:pt x="120" y="264"/>
                  </a:lnTo>
                  <a:lnTo>
                    <a:pt x="114" y="266"/>
                  </a:lnTo>
                  <a:lnTo>
                    <a:pt x="109" y="269"/>
                  </a:lnTo>
                  <a:lnTo>
                    <a:pt x="102" y="270"/>
                  </a:lnTo>
                  <a:lnTo>
                    <a:pt x="97" y="271"/>
                  </a:lnTo>
                  <a:lnTo>
                    <a:pt x="91" y="271"/>
                  </a:lnTo>
                  <a:lnTo>
                    <a:pt x="84" y="271"/>
                  </a:lnTo>
                  <a:lnTo>
                    <a:pt x="79" y="270"/>
                  </a:lnTo>
                  <a:lnTo>
                    <a:pt x="72" y="269"/>
                  </a:lnTo>
                  <a:lnTo>
                    <a:pt x="67" y="266"/>
                  </a:lnTo>
                  <a:lnTo>
                    <a:pt x="62" y="264"/>
                  </a:lnTo>
                  <a:lnTo>
                    <a:pt x="57" y="261"/>
                  </a:lnTo>
                  <a:lnTo>
                    <a:pt x="52" y="258"/>
                  </a:lnTo>
                  <a:lnTo>
                    <a:pt x="48" y="254"/>
                  </a:lnTo>
                  <a:lnTo>
                    <a:pt x="44" y="249"/>
                  </a:lnTo>
                  <a:lnTo>
                    <a:pt x="41" y="245"/>
                  </a:lnTo>
                  <a:lnTo>
                    <a:pt x="38" y="240"/>
                  </a:lnTo>
                  <a:lnTo>
                    <a:pt x="35" y="234"/>
                  </a:lnTo>
                  <a:lnTo>
                    <a:pt x="33" y="229"/>
                  </a:lnTo>
                  <a:lnTo>
                    <a:pt x="32" y="224"/>
                  </a:lnTo>
                  <a:lnTo>
                    <a:pt x="30" y="217"/>
                  </a:lnTo>
                  <a:lnTo>
                    <a:pt x="30" y="21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11"/>
                  </a:lnTo>
                  <a:lnTo>
                    <a:pt x="0" y="602"/>
                  </a:lnTo>
                  <a:lnTo>
                    <a:pt x="181" y="602"/>
                  </a:lnTo>
                  <a:lnTo>
                    <a:pt x="181" y="211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0"/>
                  </a:lnTo>
                  <a:lnTo>
                    <a:pt x="1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Rectangle 718">
              <a:extLst>
                <a:ext uri="{FF2B5EF4-FFF2-40B4-BE49-F238E27FC236}">
                  <a16:creationId xmlns:a16="http://schemas.microsoft.com/office/drawing/2014/main" id="{CB587A79-A690-4BE1-9A7B-D4D179008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263" y="2122488"/>
              <a:ext cx="5715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719">
              <a:extLst>
                <a:ext uri="{FF2B5EF4-FFF2-40B4-BE49-F238E27FC236}">
                  <a16:creationId xmlns:a16="http://schemas.microsoft.com/office/drawing/2014/main" id="{9B27E552-9858-46C0-912C-43657887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2151063"/>
              <a:ext cx="57150" cy="57150"/>
            </a:xfrm>
            <a:custGeom>
              <a:avLst/>
              <a:gdLst>
                <a:gd name="T0" fmla="*/ 0 w 181"/>
                <a:gd name="T1" fmla="*/ 91 h 182"/>
                <a:gd name="T2" fmla="*/ 0 w 181"/>
                <a:gd name="T3" fmla="*/ 100 h 182"/>
                <a:gd name="T4" fmla="*/ 3 w 181"/>
                <a:gd name="T5" fmla="*/ 110 h 182"/>
                <a:gd name="T6" fmla="*/ 5 w 181"/>
                <a:gd name="T7" fmla="*/ 118 h 182"/>
                <a:gd name="T8" fmla="*/ 8 w 181"/>
                <a:gd name="T9" fmla="*/ 126 h 182"/>
                <a:gd name="T10" fmla="*/ 11 w 181"/>
                <a:gd name="T11" fmla="*/ 134 h 182"/>
                <a:gd name="T12" fmla="*/ 15 w 181"/>
                <a:gd name="T13" fmla="*/ 142 h 182"/>
                <a:gd name="T14" fmla="*/ 21 w 181"/>
                <a:gd name="T15" fmla="*/ 148 h 182"/>
                <a:gd name="T16" fmla="*/ 27 w 181"/>
                <a:gd name="T17" fmla="*/ 155 h 182"/>
                <a:gd name="T18" fmla="*/ 34 w 181"/>
                <a:gd name="T19" fmla="*/ 161 h 182"/>
                <a:gd name="T20" fmla="*/ 40 w 181"/>
                <a:gd name="T21" fmla="*/ 165 h 182"/>
                <a:gd name="T22" fmla="*/ 48 w 181"/>
                <a:gd name="T23" fmla="*/ 171 h 182"/>
                <a:gd name="T24" fmla="*/ 55 w 181"/>
                <a:gd name="T25" fmla="*/ 174 h 182"/>
                <a:gd name="T26" fmla="*/ 64 w 181"/>
                <a:gd name="T27" fmla="*/ 177 h 182"/>
                <a:gd name="T28" fmla="*/ 72 w 181"/>
                <a:gd name="T29" fmla="*/ 179 h 182"/>
                <a:gd name="T30" fmla="*/ 82 w 181"/>
                <a:gd name="T31" fmla="*/ 181 h 182"/>
                <a:gd name="T32" fmla="*/ 91 w 181"/>
                <a:gd name="T33" fmla="*/ 182 h 182"/>
                <a:gd name="T34" fmla="*/ 100 w 181"/>
                <a:gd name="T35" fmla="*/ 181 h 182"/>
                <a:gd name="T36" fmla="*/ 109 w 181"/>
                <a:gd name="T37" fmla="*/ 179 h 182"/>
                <a:gd name="T38" fmla="*/ 117 w 181"/>
                <a:gd name="T39" fmla="*/ 177 h 182"/>
                <a:gd name="T40" fmla="*/ 126 w 181"/>
                <a:gd name="T41" fmla="*/ 174 h 182"/>
                <a:gd name="T42" fmla="*/ 133 w 181"/>
                <a:gd name="T43" fmla="*/ 171 h 182"/>
                <a:gd name="T44" fmla="*/ 141 w 181"/>
                <a:gd name="T45" fmla="*/ 165 h 182"/>
                <a:gd name="T46" fmla="*/ 148 w 181"/>
                <a:gd name="T47" fmla="*/ 161 h 182"/>
                <a:gd name="T48" fmla="*/ 155 w 181"/>
                <a:gd name="T49" fmla="*/ 155 h 182"/>
                <a:gd name="T50" fmla="*/ 160 w 181"/>
                <a:gd name="T51" fmla="*/ 148 h 182"/>
                <a:gd name="T52" fmla="*/ 166 w 181"/>
                <a:gd name="T53" fmla="*/ 142 h 182"/>
                <a:gd name="T54" fmla="*/ 170 w 181"/>
                <a:gd name="T55" fmla="*/ 134 h 182"/>
                <a:gd name="T56" fmla="*/ 174 w 181"/>
                <a:gd name="T57" fmla="*/ 126 h 182"/>
                <a:gd name="T58" fmla="*/ 177 w 181"/>
                <a:gd name="T59" fmla="*/ 118 h 182"/>
                <a:gd name="T60" fmla="*/ 180 w 181"/>
                <a:gd name="T61" fmla="*/ 110 h 182"/>
                <a:gd name="T62" fmla="*/ 181 w 181"/>
                <a:gd name="T63" fmla="*/ 100 h 182"/>
                <a:gd name="T64" fmla="*/ 181 w 181"/>
                <a:gd name="T65" fmla="*/ 91 h 182"/>
                <a:gd name="T66" fmla="*/ 181 w 181"/>
                <a:gd name="T67" fmla="*/ 0 h 182"/>
                <a:gd name="T68" fmla="*/ 0 w 181"/>
                <a:gd name="T69" fmla="*/ 0 h 182"/>
                <a:gd name="T70" fmla="*/ 0 w 181"/>
                <a:gd name="T71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2">
                  <a:moveTo>
                    <a:pt x="0" y="91"/>
                  </a:moveTo>
                  <a:lnTo>
                    <a:pt x="0" y="100"/>
                  </a:lnTo>
                  <a:lnTo>
                    <a:pt x="3" y="110"/>
                  </a:lnTo>
                  <a:lnTo>
                    <a:pt x="5" y="118"/>
                  </a:lnTo>
                  <a:lnTo>
                    <a:pt x="8" y="126"/>
                  </a:lnTo>
                  <a:lnTo>
                    <a:pt x="11" y="134"/>
                  </a:lnTo>
                  <a:lnTo>
                    <a:pt x="15" y="142"/>
                  </a:lnTo>
                  <a:lnTo>
                    <a:pt x="21" y="148"/>
                  </a:lnTo>
                  <a:lnTo>
                    <a:pt x="27" y="155"/>
                  </a:lnTo>
                  <a:lnTo>
                    <a:pt x="34" y="161"/>
                  </a:lnTo>
                  <a:lnTo>
                    <a:pt x="40" y="165"/>
                  </a:lnTo>
                  <a:lnTo>
                    <a:pt x="48" y="171"/>
                  </a:lnTo>
                  <a:lnTo>
                    <a:pt x="55" y="174"/>
                  </a:lnTo>
                  <a:lnTo>
                    <a:pt x="64" y="177"/>
                  </a:lnTo>
                  <a:lnTo>
                    <a:pt x="72" y="179"/>
                  </a:lnTo>
                  <a:lnTo>
                    <a:pt x="82" y="181"/>
                  </a:lnTo>
                  <a:lnTo>
                    <a:pt x="91" y="182"/>
                  </a:lnTo>
                  <a:lnTo>
                    <a:pt x="100" y="181"/>
                  </a:lnTo>
                  <a:lnTo>
                    <a:pt x="109" y="179"/>
                  </a:lnTo>
                  <a:lnTo>
                    <a:pt x="117" y="177"/>
                  </a:lnTo>
                  <a:lnTo>
                    <a:pt x="126" y="174"/>
                  </a:lnTo>
                  <a:lnTo>
                    <a:pt x="133" y="171"/>
                  </a:lnTo>
                  <a:lnTo>
                    <a:pt x="141" y="165"/>
                  </a:lnTo>
                  <a:lnTo>
                    <a:pt x="148" y="161"/>
                  </a:lnTo>
                  <a:lnTo>
                    <a:pt x="155" y="155"/>
                  </a:lnTo>
                  <a:lnTo>
                    <a:pt x="160" y="148"/>
                  </a:lnTo>
                  <a:lnTo>
                    <a:pt x="166" y="142"/>
                  </a:lnTo>
                  <a:lnTo>
                    <a:pt x="170" y="134"/>
                  </a:lnTo>
                  <a:lnTo>
                    <a:pt x="174" y="126"/>
                  </a:lnTo>
                  <a:lnTo>
                    <a:pt x="177" y="118"/>
                  </a:lnTo>
                  <a:lnTo>
                    <a:pt x="180" y="110"/>
                  </a:lnTo>
                  <a:lnTo>
                    <a:pt x="181" y="100"/>
                  </a:lnTo>
                  <a:lnTo>
                    <a:pt x="181" y="91"/>
                  </a:lnTo>
                  <a:lnTo>
                    <a:pt x="181" y="0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720">
              <a:extLst>
                <a:ext uri="{FF2B5EF4-FFF2-40B4-BE49-F238E27FC236}">
                  <a16:creationId xmlns:a16="http://schemas.microsoft.com/office/drawing/2014/main" id="{445A4A3C-20C5-4624-9209-D11A75CEC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7 w 30"/>
                <a:gd name="T11" fmla="*/ 174 h 181"/>
                <a:gd name="T12" fmla="*/ 28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8 w 30"/>
                <a:gd name="T23" fmla="*/ 9 h 181"/>
                <a:gd name="T24" fmla="*/ 27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1 w 30"/>
                <a:gd name="T37" fmla="*/ 0 h 181"/>
                <a:gd name="T38" fmla="*/ 9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9 w 30"/>
                <a:gd name="T65" fmla="*/ 180 h 181"/>
                <a:gd name="T66" fmla="*/ 11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7" y="174"/>
                  </a:lnTo>
                  <a:lnTo>
                    <a:pt x="28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9" y="180"/>
                  </a:lnTo>
                  <a:lnTo>
                    <a:pt x="11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0" name="Freeform 1671" descr="Icon of check mark. ">
            <a:extLst>
              <a:ext uri="{FF2B5EF4-FFF2-40B4-BE49-F238E27FC236}">
                <a16:creationId xmlns:a16="http://schemas.microsoft.com/office/drawing/2014/main" id="{1A4AFC64-5C16-40F4-BDFA-E62EE3AAEA23}"/>
              </a:ext>
            </a:extLst>
          </p:cNvPr>
          <p:cNvSpPr>
            <a:spLocks noEditPoints="1"/>
          </p:cNvSpPr>
          <p:nvPr/>
        </p:nvSpPr>
        <p:spPr bwMode="auto">
          <a:xfrm>
            <a:off x="11160794" y="2495064"/>
            <a:ext cx="380334" cy="380334"/>
          </a:xfrm>
          <a:custGeom>
            <a:avLst/>
            <a:gdLst>
              <a:gd name="T0" fmla="*/ 279 w 719"/>
              <a:gd name="T1" fmla="*/ 477 h 719"/>
              <a:gd name="T2" fmla="*/ 197 w 719"/>
              <a:gd name="T3" fmla="*/ 387 h 719"/>
              <a:gd name="T4" fmla="*/ 217 w 719"/>
              <a:gd name="T5" fmla="*/ 382 h 719"/>
              <a:gd name="T6" fmla="*/ 515 w 719"/>
              <a:gd name="T7" fmla="*/ 243 h 719"/>
              <a:gd name="T8" fmla="*/ 519 w 719"/>
              <a:gd name="T9" fmla="*/ 263 h 719"/>
              <a:gd name="T10" fmla="*/ 709 w 719"/>
              <a:gd name="T11" fmla="*/ 323 h 719"/>
              <a:gd name="T12" fmla="*/ 687 w 719"/>
              <a:gd name="T13" fmla="*/ 289 h 719"/>
              <a:gd name="T14" fmla="*/ 696 w 719"/>
              <a:gd name="T15" fmla="*/ 243 h 719"/>
              <a:gd name="T16" fmla="*/ 675 w 719"/>
              <a:gd name="T17" fmla="*/ 199 h 719"/>
              <a:gd name="T18" fmla="*/ 631 w 719"/>
              <a:gd name="T19" fmla="*/ 179 h 719"/>
              <a:gd name="T20" fmla="*/ 630 w 719"/>
              <a:gd name="T21" fmla="*/ 131 h 719"/>
              <a:gd name="T22" fmla="*/ 603 w 719"/>
              <a:gd name="T23" fmla="*/ 98 h 719"/>
              <a:gd name="T24" fmla="*/ 569 w 719"/>
              <a:gd name="T25" fmla="*/ 87 h 719"/>
              <a:gd name="T26" fmla="*/ 536 w 719"/>
              <a:gd name="T27" fmla="*/ 70 h 719"/>
              <a:gd name="T28" fmla="*/ 507 w 719"/>
              <a:gd name="T29" fmla="*/ 34 h 719"/>
              <a:gd name="T30" fmla="*/ 458 w 719"/>
              <a:gd name="T31" fmla="*/ 25 h 719"/>
              <a:gd name="T32" fmla="*/ 418 w 719"/>
              <a:gd name="T33" fmla="*/ 31 h 719"/>
              <a:gd name="T34" fmla="*/ 380 w 719"/>
              <a:gd name="T35" fmla="*/ 4 h 719"/>
              <a:gd name="T36" fmla="*/ 331 w 719"/>
              <a:gd name="T37" fmla="*/ 7 h 719"/>
              <a:gd name="T38" fmla="*/ 296 w 719"/>
              <a:gd name="T39" fmla="*/ 39 h 719"/>
              <a:gd name="T40" fmla="*/ 251 w 719"/>
              <a:gd name="T41" fmla="*/ 24 h 719"/>
              <a:gd name="T42" fmla="*/ 205 w 719"/>
              <a:gd name="T43" fmla="*/ 39 h 719"/>
              <a:gd name="T44" fmla="*/ 180 w 719"/>
              <a:gd name="T45" fmla="*/ 79 h 719"/>
              <a:gd name="T46" fmla="*/ 142 w 719"/>
              <a:gd name="T47" fmla="*/ 88 h 719"/>
              <a:gd name="T48" fmla="*/ 111 w 719"/>
              <a:gd name="T49" fmla="*/ 102 h 719"/>
              <a:gd name="T50" fmla="*/ 86 w 719"/>
              <a:gd name="T51" fmla="*/ 141 h 719"/>
              <a:gd name="T52" fmla="*/ 78 w 719"/>
              <a:gd name="T53" fmla="*/ 180 h 719"/>
              <a:gd name="T54" fmla="*/ 37 w 719"/>
              <a:gd name="T55" fmla="*/ 207 h 719"/>
              <a:gd name="T56" fmla="*/ 22 w 719"/>
              <a:gd name="T57" fmla="*/ 252 h 719"/>
              <a:gd name="T58" fmla="*/ 38 w 719"/>
              <a:gd name="T59" fmla="*/ 296 h 719"/>
              <a:gd name="T60" fmla="*/ 6 w 719"/>
              <a:gd name="T61" fmla="*/ 332 h 719"/>
              <a:gd name="T62" fmla="*/ 3 w 719"/>
              <a:gd name="T63" fmla="*/ 380 h 719"/>
              <a:gd name="T64" fmla="*/ 31 w 719"/>
              <a:gd name="T65" fmla="*/ 420 h 719"/>
              <a:gd name="T66" fmla="*/ 23 w 719"/>
              <a:gd name="T67" fmla="*/ 460 h 719"/>
              <a:gd name="T68" fmla="*/ 32 w 719"/>
              <a:gd name="T69" fmla="*/ 507 h 719"/>
              <a:gd name="T70" fmla="*/ 68 w 719"/>
              <a:gd name="T71" fmla="*/ 538 h 719"/>
              <a:gd name="T72" fmla="*/ 85 w 719"/>
              <a:gd name="T73" fmla="*/ 571 h 719"/>
              <a:gd name="T74" fmla="*/ 106 w 719"/>
              <a:gd name="T75" fmla="*/ 615 h 719"/>
              <a:gd name="T76" fmla="*/ 135 w 719"/>
              <a:gd name="T77" fmla="*/ 633 h 719"/>
              <a:gd name="T78" fmla="*/ 177 w 719"/>
              <a:gd name="T79" fmla="*/ 633 h 719"/>
              <a:gd name="T80" fmla="*/ 197 w 719"/>
              <a:gd name="T81" fmla="*/ 676 h 719"/>
              <a:gd name="T82" fmla="*/ 242 w 719"/>
              <a:gd name="T83" fmla="*/ 698 h 719"/>
              <a:gd name="T84" fmla="*/ 288 w 719"/>
              <a:gd name="T85" fmla="*/ 687 h 719"/>
              <a:gd name="T86" fmla="*/ 322 w 719"/>
              <a:gd name="T87" fmla="*/ 709 h 719"/>
              <a:gd name="T88" fmla="*/ 370 w 719"/>
              <a:gd name="T89" fmla="*/ 719 h 719"/>
              <a:gd name="T90" fmla="*/ 412 w 719"/>
              <a:gd name="T91" fmla="*/ 697 h 719"/>
              <a:gd name="T92" fmla="*/ 449 w 719"/>
              <a:gd name="T93" fmla="*/ 695 h 719"/>
              <a:gd name="T94" fmla="*/ 497 w 719"/>
              <a:gd name="T95" fmla="*/ 693 h 719"/>
              <a:gd name="T96" fmla="*/ 533 w 719"/>
              <a:gd name="T97" fmla="*/ 661 h 719"/>
              <a:gd name="T98" fmla="*/ 563 w 719"/>
              <a:gd name="T99" fmla="*/ 635 h 719"/>
              <a:gd name="T100" fmla="*/ 597 w 719"/>
              <a:gd name="T101" fmla="*/ 628 h 719"/>
              <a:gd name="T102" fmla="*/ 626 w 719"/>
              <a:gd name="T103" fmla="*/ 599 h 719"/>
              <a:gd name="T104" fmla="*/ 634 w 719"/>
              <a:gd name="T105" fmla="*/ 551 h 719"/>
              <a:gd name="T106" fmla="*/ 668 w 719"/>
              <a:gd name="T107" fmla="*/ 528 h 719"/>
              <a:gd name="T108" fmla="*/ 694 w 719"/>
              <a:gd name="T109" fmla="*/ 488 h 719"/>
              <a:gd name="T110" fmla="*/ 691 w 719"/>
              <a:gd name="T111" fmla="*/ 441 h 719"/>
              <a:gd name="T112" fmla="*/ 703 w 719"/>
              <a:gd name="T113" fmla="*/ 406 h 719"/>
              <a:gd name="T114" fmla="*/ 719 w 719"/>
              <a:gd name="T115" fmla="*/ 36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8" y="477"/>
                </a:lnTo>
                <a:lnTo>
                  <a:pt x="285" y="479"/>
                </a:lnTo>
                <a:lnTo>
                  <a:pt x="279" y="477"/>
                </a:lnTo>
                <a:lnTo>
                  <a:pt x="276" y="475"/>
                </a:lnTo>
                <a:lnTo>
                  <a:pt x="200" y="400"/>
                </a:lnTo>
                <a:lnTo>
                  <a:pt x="197" y="396"/>
                </a:lnTo>
                <a:lnTo>
                  <a:pt x="196" y="391"/>
                </a:lnTo>
                <a:lnTo>
                  <a:pt x="197" y="387"/>
                </a:lnTo>
                <a:lnTo>
                  <a:pt x="200" y="382"/>
                </a:lnTo>
                <a:lnTo>
                  <a:pt x="204" y="380"/>
                </a:lnTo>
                <a:lnTo>
                  <a:pt x="208" y="379"/>
                </a:lnTo>
                <a:lnTo>
                  <a:pt x="213" y="380"/>
                </a:lnTo>
                <a:lnTo>
                  <a:pt x="217" y="382"/>
                </a:lnTo>
                <a:lnTo>
                  <a:pt x="285" y="450"/>
                </a:lnTo>
                <a:lnTo>
                  <a:pt x="502" y="247"/>
                </a:lnTo>
                <a:lnTo>
                  <a:pt x="507" y="243"/>
                </a:lnTo>
                <a:lnTo>
                  <a:pt x="511" y="243"/>
                </a:lnTo>
                <a:lnTo>
                  <a:pt x="515" y="243"/>
                </a:lnTo>
                <a:lnTo>
                  <a:pt x="520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19" y="360"/>
                </a:moveTo>
                <a:lnTo>
                  <a:pt x="719" y="350"/>
                </a:lnTo>
                <a:lnTo>
                  <a:pt x="716" y="341"/>
                </a:lnTo>
                <a:lnTo>
                  <a:pt x="713" y="332"/>
                </a:lnTo>
                <a:lnTo>
                  <a:pt x="709" y="323"/>
                </a:lnTo>
                <a:lnTo>
                  <a:pt x="703" y="315"/>
                </a:lnTo>
                <a:lnTo>
                  <a:pt x="696" y="308"/>
                </a:lnTo>
                <a:lnTo>
                  <a:pt x="689" y="302"/>
                </a:lnTo>
                <a:lnTo>
                  <a:pt x="681" y="296"/>
                </a:lnTo>
                <a:lnTo>
                  <a:pt x="687" y="289"/>
                </a:lnTo>
                <a:lnTo>
                  <a:pt x="691" y="280"/>
                </a:lnTo>
                <a:lnTo>
                  <a:pt x="694" y="271"/>
                </a:lnTo>
                <a:lnTo>
                  <a:pt x="696" y="262"/>
                </a:lnTo>
                <a:lnTo>
                  <a:pt x="696" y="252"/>
                </a:lnTo>
                <a:lnTo>
                  <a:pt x="696" y="243"/>
                </a:lnTo>
                <a:lnTo>
                  <a:pt x="694" y="233"/>
                </a:lnTo>
                <a:lnTo>
                  <a:pt x="692" y="223"/>
                </a:lnTo>
                <a:lnTo>
                  <a:pt x="688" y="215"/>
                </a:lnTo>
                <a:lnTo>
                  <a:pt x="682" y="207"/>
                </a:lnTo>
                <a:lnTo>
                  <a:pt x="675" y="199"/>
                </a:lnTo>
                <a:lnTo>
                  <a:pt x="668" y="193"/>
                </a:lnTo>
                <a:lnTo>
                  <a:pt x="660" y="188"/>
                </a:lnTo>
                <a:lnTo>
                  <a:pt x="651" y="184"/>
                </a:lnTo>
                <a:lnTo>
                  <a:pt x="641" y="180"/>
                </a:lnTo>
                <a:lnTo>
                  <a:pt x="631" y="179"/>
                </a:lnTo>
                <a:lnTo>
                  <a:pt x="634" y="169"/>
                </a:lnTo>
                <a:lnTo>
                  <a:pt x="635" y="161"/>
                </a:lnTo>
                <a:lnTo>
                  <a:pt x="635" y="151"/>
                </a:lnTo>
                <a:lnTo>
                  <a:pt x="632" y="141"/>
                </a:lnTo>
                <a:lnTo>
                  <a:pt x="630" y="131"/>
                </a:lnTo>
                <a:lnTo>
                  <a:pt x="626" y="122"/>
                </a:lnTo>
                <a:lnTo>
                  <a:pt x="620" y="114"/>
                </a:lnTo>
                <a:lnTo>
                  <a:pt x="614" y="106"/>
                </a:lnTo>
                <a:lnTo>
                  <a:pt x="608" y="102"/>
                </a:lnTo>
                <a:lnTo>
                  <a:pt x="603" y="98"/>
                </a:lnTo>
                <a:lnTo>
                  <a:pt x="597" y="94"/>
                </a:lnTo>
                <a:lnTo>
                  <a:pt x="590" y="91"/>
                </a:lnTo>
                <a:lnTo>
                  <a:pt x="584" y="89"/>
                </a:lnTo>
                <a:lnTo>
                  <a:pt x="577" y="88"/>
                </a:lnTo>
                <a:lnTo>
                  <a:pt x="569" y="87"/>
                </a:lnTo>
                <a:lnTo>
                  <a:pt x="563" y="85"/>
                </a:lnTo>
                <a:lnTo>
                  <a:pt x="552" y="87"/>
                </a:lnTo>
                <a:lnTo>
                  <a:pt x="542" y="89"/>
                </a:lnTo>
                <a:lnTo>
                  <a:pt x="540" y="79"/>
                </a:lnTo>
                <a:lnTo>
                  <a:pt x="536" y="70"/>
                </a:lnTo>
                <a:lnTo>
                  <a:pt x="533" y="61"/>
                </a:lnTo>
                <a:lnTo>
                  <a:pt x="528" y="53"/>
                </a:lnTo>
                <a:lnTo>
                  <a:pt x="522" y="46"/>
                </a:lnTo>
                <a:lnTo>
                  <a:pt x="514" y="39"/>
                </a:lnTo>
                <a:lnTo>
                  <a:pt x="507" y="34"/>
                </a:lnTo>
                <a:lnTo>
                  <a:pt x="497" y="28"/>
                </a:lnTo>
                <a:lnTo>
                  <a:pt x="488" y="26"/>
                </a:lnTo>
                <a:lnTo>
                  <a:pt x="478" y="24"/>
                </a:lnTo>
                <a:lnTo>
                  <a:pt x="468" y="24"/>
                </a:lnTo>
                <a:lnTo>
                  <a:pt x="458" y="25"/>
                </a:lnTo>
                <a:lnTo>
                  <a:pt x="449" y="27"/>
                </a:lnTo>
                <a:lnTo>
                  <a:pt x="440" y="29"/>
                </a:lnTo>
                <a:lnTo>
                  <a:pt x="431" y="34"/>
                </a:lnTo>
                <a:lnTo>
                  <a:pt x="424" y="39"/>
                </a:lnTo>
                <a:lnTo>
                  <a:pt x="418" y="31"/>
                </a:lnTo>
                <a:lnTo>
                  <a:pt x="412" y="24"/>
                </a:lnTo>
                <a:lnTo>
                  <a:pt x="405" y="17"/>
                </a:lnTo>
                <a:lnTo>
                  <a:pt x="397" y="11"/>
                </a:lnTo>
                <a:lnTo>
                  <a:pt x="388" y="7"/>
                </a:lnTo>
                <a:lnTo>
                  <a:pt x="380" y="4"/>
                </a:lnTo>
                <a:lnTo>
                  <a:pt x="370" y="2"/>
                </a:lnTo>
                <a:lnTo>
                  <a:pt x="360" y="0"/>
                </a:lnTo>
                <a:lnTo>
                  <a:pt x="350" y="2"/>
                </a:lnTo>
                <a:lnTo>
                  <a:pt x="340" y="4"/>
                </a:lnTo>
                <a:lnTo>
                  <a:pt x="331" y="7"/>
                </a:lnTo>
                <a:lnTo>
                  <a:pt x="322" y="11"/>
                </a:lnTo>
                <a:lnTo>
                  <a:pt x="314" y="17"/>
                </a:lnTo>
                <a:lnTo>
                  <a:pt x="307" y="24"/>
                </a:lnTo>
                <a:lnTo>
                  <a:pt x="301" y="31"/>
                </a:lnTo>
                <a:lnTo>
                  <a:pt x="296" y="39"/>
                </a:lnTo>
                <a:lnTo>
                  <a:pt x="288" y="34"/>
                </a:lnTo>
                <a:lnTo>
                  <a:pt x="279" y="29"/>
                </a:lnTo>
                <a:lnTo>
                  <a:pt x="270" y="27"/>
                </a:lnTo>
                <a:lnTo>
                  <a:pt x="260" y="25"/>
                </a:lnTo>
                <a:lnTo>
                  <a:pt x="251" y="24"/>
                </a:lnTo>
                <a:lnTo>
                  <a:pt x="242" y="24"/>
                </a:lnTo>
                <a:lnTo>
                  <a:pt x="232" y="26"/>
                </a:lnTo>
                <a:lnTo>
                  <a:pt x="222" y="28"/>
                </a:lnTo>
                <a:lnTo>
                  <a:pt x="213" y="34"/>
                </a:lnTo>
                <a:lnTo>
                  <a:pt x="205" y="39"/>
                </a:lnTo>
                <a:lnTo>
                  <a:pt x="197" y="46"/>
                </a:lnTo>
                <a:lnTo>
                  <a:pt x="192" y="52"/>
                </a:lnTo>
                <a:lnTo>
                  <a:pt x="186" y="61"/>
                </a:lnTo>
                <a:lnTo>
                  <a:pt x="182" y="69"/>
                </a:lnTo>
                <a:lnTo>
                  <a:pt x="180" y="79"/>
                </a:lnTo>
                <a:lnTo>
                  <a:pt x="177" y="89"/>
                </a:lnTo>
                <a:lnTo>
                  <a:pt x="168" y="87"/>
                </a:lnTo>
                <a:lnTo>
                  <a:pt x="156" y="85"/>
                </a:lnTo>
                <a:lnTo>
                  <a:pt x="149" y="87"/>
                </a:lnTo>
                <a:lnTo>
                  <a:pt x="142" y="88"/>
                </a:lnTo>
                <a:lnTo>
                  <a:pt x="135" y="89"/>
                </a:lnTo>
                <a:lnTo>
                  <a:pt x="129" y="91"/>
                </a:lnTo>
                <a:lnTo>
                  <a:pt x="122" y="94"/>
                </a:lnTo>
                <a:lnTo>
                  <a:pt x="117" y="98"/>
                </a:lnTo>
                <a:lnTo>
                  <a:pt x="111" y="102"/>
                </a:lnTo>
                <a:lnTo>
                  <a:pt x="106" y="106"/>
                </a:lnTo>
                <a:lnTo>
                  <a:pt x="99" y="114"/>
                </a:lnTo>
                <a:lnTo>
                  <a:pt x="94" y="122"/>
                </a:lnTo>
                <a:lnTo>
                  <a:pt x="89" y="131"/>
                </a:lnTo>
                <a:lnTo>
                  <a:pt x="86" y="141"/>
                </a:lnTo>
                <a:lnTo>
                  <a:pt x="85" y="151"/>
                </a:lnTo>
                <a:lnTo>
                  <a:pt x="85" y="161"/>
                </a:lnTo>
                <a:lnTo>
                  <a:pt x="85" y="169"/>
                </a:lnTo>
                <a:lnTo>
                  <a:pt x="87" y="179"/>
                </a:lnTo>
                <a:lnTo>
                  <a:pt x="78" y="180"/>
                </a:lnTo>
                <a:lnTo>
                  <a:pt x="68" y="184"/>
                </a:lnTo>
                <a:lnTo>
                  <a:pt x="59" y="188"/>
                </a:lnTo>
                <a:lnTo>
                  <a:pt x="52" y="193"/>
                </a:lnTo>
                <a:lnTo>
                  <a:pt x="44" y="199"/>
                </a:lnTo>
                <a:lnTo>
                  <a:pt x="37" y="207"/>
                </a:lnTo>
                <a:lnTo>
                  <a:pt x="32" y="215"/>
                </a:lnTo>
                <a:lnTo>
                  <a:pt x="27" y="223"/>
                </a:lnTo>
                <a:lnTo>
                  <a:pt x="24" y="233"/>
                </a:lnTo>
                <a:lnTo>
                  <a:pt x="23" y="243"/>
                </a:lnTo>
                <a:lnTo>
                  <a:pt x="22" y="252"/>
                </a:lnTo>
                <a:lnTo>
                  <a:pt x="23" y="262"/>
                </a:lnTo>
                <a:lnTo>
                  <a:pt x="25" y="271"/>
                </a:lnTo>
                <a:lnTo>
                  <a:pt x="28" y="280"/>
                </a:lnTo>
                <a:lnTo>
                  <a:pt x="33" y="289"/>
                </a:lnTo>
                <a:lnTo>
                  <a:pt x="38" y="296"/>
                </a:lnTo>
                <a:lnTo>
                  <a:pt x="31" y="302"/>
                </a:lnTo>
                <a:lnTo>
                  <a:pt x="23" y="308"/>
                </a:lnTo>
                <a:lnTo>
                  <a:pt x="16" y="315"/>
                </a:lnTo>
                <a:lnTo>
                  <a:pt x="11" y="323"/>
                </a:lnTo>
                <a:lnTo>
                  <a:pt x="6" y="332"/>
                </a:lnTo>
                <a:lnTo>
                  <a:pt x="3" y="341"/>
                </a:lnTo>
                <a:lnTo>
                  <a:pt x="1" y="350"/>
                </a:lnTo>
                <a:lnTo>
                  <a:pt x="0" y="360"/>
                </a:lnTo>
                <a:lnTo>
                  <a:pt x="1" y="370"/>
                </a:lnTo>
                <a:lnTo>
                  <a:pt x="3" y="380"/>
                </a:lnTo>
                <a:lnTo>
                  <a:pt x="6" y="389"/>
                </a:lnTo>
                <a:lnTo>
                  <a:pt x="11" y="398"/>
                </a:lnTo>
                <a:lnTo>
                  <a:pt x="16" y="406"/>
                </a:lnTo>
                <a:lnTo>
                  <a:pt x="23" y="413"/>
                </a:lnTo>
                <a:lnTo>
                  <a:pt x="31" y="420"/>
                </a:lnTo>
                <a:lnTo>
                  <a:pt x="38" y="424"/>
                </a:lnTo>
                <a:lnTo>
                  <a:pt x="33" y="433"/>
                </a:lnTo>
                <a:lnTo>
                  <a:pt x="28" y="441"/>
                </a:lnTo>
                <a:lnTo>
                  <a:pt x="25" y="450"/>
                </a:lnTo>
                <a:lnTo>
                  <a:pt x="23" y="460"/>
                </a:lnTo>
                <a:lnTo>
                  <a:pt x="22" y="470"/>
                </a:lnTo>
                <a:lnTo>
                  <a:pt x="23" y="479"/>
                </a:lnTo>
                <a:lnTo>
                  <a:pt x="24" y="488"/>
                </a:lnTo>
                <a:lnTo>
                  <a:pt x="27" y="498"/>
                </a:lnTo>
                <a:lnTo>
                  <a:pt x="32" y="507"/>
                </a:lnTo>
                <a:lnTo>
                  <a:pt x="37" y="515"/>
                </a:lnTo>
                <a:lnTo>
                  <a:pt x="44" y="523"/>
                </a:lnTo>
                <a:lnTo>
                  <a:pt x="52" y="528"/>
                </a:lnTo>
                <a:lnTo>
                  <a:pt x="59" y="534"/>
                </a:lnTo>
                <a:lnTo>
                  <a:pt x="68" y="538"/>
                </a:lnTo>
                <a:lnTo>
                  <a:pt x="78" y="540"/>
                </a:lnTo>
                <a:lnTo>
                  <a:pt x="87" y="543"/>
                </a:lnTo>
                <a:lnTo>
                  <a:pt x="85" y="551"/>
                </a:lnTo>
                <a:lnTo>
                  <a:pt x="85" y="561"/>
                </a:lnTo>
                <a:lnTo>
                  <a:pt x="85" y="571"/>
                </a:lnTo>
                <a:lnTo>
                  <a:pt x="86" y="580"/>
                </a:lnTo>
                <a:lnTo>
                  <a:pt x="89" y="590"/>
                </a:lnTo>
                <a:lnTo>
                  <a:pt x="94" y="599"/>
                </a:lnTo>
                <a:lnTo>
                  <a:pt x="99" y="608"/>
                </a:lnTo>
                <a:lnTo>
                  <a:pt x="106" y="615"/>
                </a:lnTo>
                <a:lnTo>
                  <a:pt x="111" y="620"/>
                </a:lnTo>
                <a:lnTo>
                  <a:pt x="117" y="624"/>
                </a:lnTo>
                <a:lnTo>
                  <a:pt x="122" y="628"/>
                </a:lnTo>
                <a:lnTo>
                  <a:pt x="129" y="631"/>
                </a:lnTo>
                <a:lnTo>
                  <a:pt x="135" y="633"/>
                </a:lnTo>
                <a:lnTo>
                  <a:pt x="142" y="634"/>
                </a:lnTo>
                <a:lnTo>
                  <a:pt x="149" y="635"/>
                </a:lnTo>
                <a:lnTo>
                  <a:pt x="156" y="635"/>
                </a:lnTo>
                <a:lnTo>
                  <a:pt x="168" y="635"/>
                </a:lnTo>
                <a:lnTo>
                  <a:pt x="177" y="633"/>
                </a:lnTo>
                <a:lnTo>
                  <a:pt x="180" y="643"/>
                </a:lnTo>
                <a:lnTo>
                  <a:pt x="182" y="652"/>
                </a:lnTo>
                <a:lnTo>
                  <a:pt x="186" y="661"/>
                </a:lnTo>
                <a:lnTo>
                  <a:pt x="192" y="668"/>
                </a:lnTo>
                <a:lnTo>
                  <a:pt x="197" y="676"/>
                </a:lnTo>
                <a:lnTo>
                  <a:pt x="205" y="683"/>
                </a:lnTo>
                <a:lnTo>
                  <a:pt x="213" y="688"/>
                </a:lnTo>
                <a:lnTo>
                  <a:pt x="222" y="693"/>
                </a:lnTo>
                <a:lnTo>
                  <a:pt x="232" y="696"/>
                </a:lnTo>
                <a:lnTo>
                  <a:pt x="242" y="698"/>
                </a:lnTo>
                <a:lnTo>
                  <a:pt x="251" y="698"/>
                </a:lnTo>
                <a:lnTo>
                  <a:pt x="260" y="697"/>
                </a:lnTo>
                <a:lnTo>
                  <a:pt x="270" y="695"/>
                </a:lnTo>
                <a:lnTo>
                  <a:pt x="279" y="692"/>
                </a:lnTo>
                <a:lnTo>
                  <a:pt x="288" y="687"/>
                </a:lnTo>
                <a:lnTo>
                  <a:pt x="296" y="682"/>
                </a:lnTo>
                <a:lnTo>
                  <a:pt x="301" y="689"/>
                </a:lnTo>
                <a:lnTo>
                  <a:pt x="307" y="697"/>
                </a:lnTo>
                <a:lnTo>
                  <a:pt x="314" y="704"/>
                </a:lnTo>
                <a:lnTo>
                  <a:pt x="322" y="709"/>
                </a:lnTo>
                <a:lnTo>
                  <a:pt x="331" y="714"/>
                </a:lnTo>
                <a:lnTo>
                  <a:pt x="340" y="717"/>
                </a:lnTo>
                <a:lnTo>
                  <a:pt x="350" y="719"/>
                </a:lnTo>
                <a:lnTo>
                  <a:pt x="360" y="719"/>
                </a:lnTo>
                <a:lnTo>
                  <a:pt x="370" y="719"/>
                </a:lnTo>
                <a:lnTo>
                  <a:pt x="380" y="717"/>
                </a:lnTo>
                <a:lnTo>
                  <a:pt x="388" y="714"/>
                </a:lnTo>
                <a:lnTo>
                  <a:pt x="397" y="709"/>
                </a:lnTo>
                <a:lnTo>
                  <a:pt x="405" y="704"/>
                </a:lnTo>
                <a:lnTo>
                  <a:pt x="412" y="697"/>
                </a:lnTo>
                <a:lnTo>
                  <a:pt x="418" y="689"/>
                </a:lnTo>
                <a:lnTo>
                  <a:pt x="424" y="682"/>
                </a:lnTo>
                <a:lnTo>
                  <a:pt x="431" y="687"/>
                </a:lnTo>
                <a:lnTo>
                  <a:pt x="440" y="692"/>
                </a:lnTo>
                <a:lnTo>
                  <a:pt x="449" y="695"/>
                </a:lnTo>
                <a:lnTo>
                  <a:pt x="458" y="697"/>
                </a:lnTo>
                <a:lnTo>
                  <a:pt x="468" y="698"/>
                </a:lnTo>
                <a:lnTo>
                  <a:pt x="478" y="698"/>
                </a:lnTo>
                <a:lnTo>
                  <a:pt x="488" y="696"/>
                </a:lnTo>
                <a:lnTo>
                  <a:pt x="497" y="693"/>
                </a:lnTo>
                <a:lnTo>
                  <a:pt x="507" y="688"/>
                </a:lnTo>
                <a:lnTo>
                  <a:pt x="514" y="683"/>
                </a:lnTo>
                <a:lnTo>
                  <a:pt x="522" y="676"/>
                </a:lnTo>
                <a:lnTo>
                  <a:pt x="528" y="668"/>
                </a:lnTo>
                <a:lnTo>
                  <a:pt x="533" y="661"/>
                </a:lnTo>
                <a:lnTo>
                  <a:pt x="536" y="652"/>
                </a:lnTo>
                <a:lnTo>
                  <a:pt x="540" y="643"/>
                </a:lnTo>
                <a:lnTo>
                  <a:pt x="541" y="633"/>
                </a:lnTo>
                <a:lnTo>
                  <a:pt x="552" y="635"/>
                </a:lnTo>
                <a:lnTo>
                  <a:pt x="563" y="635"/>
                </a:lnTo>
                <a:lnTo>
                  <a:pt x="569" y="635"/>
                </a:lnTo>
                <a:lnTo>
                  <a:pt x="577" y="634"/>
                </a:lnTo>
                <a:lnTo>
                  <a:pt x="584" y="633"/>
                </a:lnTo>
                <a:lnTo>
                  <a:pt x="590" y="631"/>
                </a:lnTo>
                <a:lnTo>
                  <a:pt x="597" y="628"/>
                </a:lnTo>
                <a:lnTo>
                  <a:pt x="603" y="624"/>
                </a:lnTo>
                <a:lnTo>
                  <a:pt x="608" y="620"/>
                </a:lnTo>
                <a:lnTo>
                  <a:pt x="614" y="615"/>
                </a:lnTo>
                <a:lnTo>
                  <a:pt x="620" y="608"/>
                </a:lnTo>
                <a:lnTo>
                  <a:pt x="626" y="599"/>
                </a:lnTo>
                <a:lnTo>
                  <a:pt x="630" y="590"/>
                </a:lnTo>
                <a:lnTo>
                  <a:pt x="632" y="580"/>
                </a:lnTo>
                <a:lnTo>
                  <a:pt x="635" y="571"/>
                </a:lnTo>
                <a:lnTo>
                  <a:pt x="635" y="561"/>
                </a:lnTo>
                <a:lnTo>
                  <a:pt x="634" y="551"/>
                </a:lnTo>
                <a:lnTo>
                  <a:pt x="631" y="543"/>
                </a:lnTo>
                <a:lnTo>
                  <a:pt x="641" y="540"/>
                </a:lnTo>
                <a:lnTo>
                  <a:pt x="651" y="538"/>
                </a:lnTo>
                <a:lnTo>
                  <a:pt x="660" y="534"/>
                </a:lnTo>
                <a:lnTo>
                  <a:pt x="668" y="528"/>
                </a:lnTo>
                <a:lnTo>
                  <a:pt x="675" y="523"/>
                </a:lnTo>
                <a:lnTo>
                  <a:pt x="682" y="515"/>
                </a:lnTo>
                <a:lnTo>
                  <a:pt x="688" y="507"/>
                </a:lnTo>
                <a:lnTo>
                  <a:pt x="692" y="498"/>
                </a:lnTo>
                <a:lnTo>
                  <a:pt x="694" y="488"/>
                </a:lnTo>
                <a:lnTo>
                  <a:pt x="696" y="479"/>
                </a:lnTo>
                <a:lnTo>
                  <a:pt x="698" y="470"/>
                </a:lnTo>
                <a:lnTo>
                  <a:pt x="696" y="460"/>
                </a:lnTo>
                <a:lnTo>
                  <a:pt x="694" y="450"/>
                </a:lnTo>
                <a:lnTo>
                  <a:pt x="691" y="441"/>
                </a:lnTo>
                <a:lnTo>
                  <a:pt x="687" y="433"/>
                </a:lnTo>
                <a:lnTo>
                  <a:pt x="681" y="424"/>
                </a:lnTo>
                <a:lnTo>
                  <a:pt x="689" y="420"/>
                </a:lnTo>
                <a:lnTo>
                  <a:pt x="696" y="413"/>
                </a:lnTo>
                <a:lnTo>
                  <a:pt x="703" y="406"/>
                </a:lnTo>
                <a:lnTo>
                  <a:pt x="709" y="398"/>
                </a:lnTo>
                <a:lnTo>
                  <a:pt x="713" y="389"/>
                </a:lnTo>
                <a:lnTo>
                  <a:pt x="716" y="380"/>
                </a:lnTo>
                <a:lnTo>
                  <a:pt x="719" y="370"/>
                </a:lnTo>
                <a:lnTo>
                  <a:pt x="719" y="36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1" name="Freeform 3850" descr="Icon of lightning. ">
            <a:extLst>
              <a:ext uri="{FF2B5EF4-FFF2-40B4-BE49-F238E27FC236}">
                <a16:creationId xmlns:a16="http://schemas.microsoft.com/office/drawing/2014/main" id="{4F438411-AB3F-41D1-B7B0-3BD67465A272}"/>
              </a:ext>
            </a:extLst>
          </p:cNvPr>
          <p:cNvSpPr>
            <a:spLocks/>
          </p:cNvSpPr>
          <p:nvPr/>
        </p:nvSpPr>
        <p:spPr bwMode="auto">
          <a:xfrm>
            <a:off x="8568860" y="3885889"/>
            <a:ext cx="268346" cy="380334"/>
          </a:xfrm>
          <a:custGeom>
            <a:avLst/>
            <a:gdLst>
              <a:gd name="T0" fmla="*/ 635 w 636"/>
              <a:gd name="T1" fmla="*/ 369 h 901"/>
              <a:gd name="T2" fmla="*/ 632 w 636"/>
              <a:gd name="T3" fmla="*/ 365 h 901"/>
              <a:gd name="T4" fmla="*/ 629 w 636"/>
              <a:gd name="T5" fmla="*/ 362 h 901"/>
              <a:gd name="T6" fmla="*/ 625 w 636"/>
              <a:gd name="T7" fmla="*/ 360 h 901"/>
              <a:gd name="T8" fmla="*/ 621 w 636"/>
              <a:gd name="T9" fmla="*/ 360 h 901"/>
              <a:gd name="T10" fmla="*/ 337 w 636"/>
              <a:gd name="T11" fmla="*/ 360 h 901"/>
              <a:gd name="T12" fmla="*/ 409 w 636"/>
              <a:gd name="T13" fmla="*/ 17 h 901"/>
              <a:gd name="T14" fmla="*/ 409 w 636"/>
              <a:gd name="T15" fmla="*/ 13 h 901"/>
              <a:gd name="T16" fmla="*/ 408 w 636"/>
              <a:gd name="T17" fmla="*/ 7 h 901"/>
              <a:gd name="T18" fmla="*/ 405 w 636"/>
              <a:gd name="T19" fmla="*/ 3 h 901"/>
              <a:gd name="T20" fmla="*/ 400 w 636"/>
              <a:gd name="T21" fmla="*/ 1 h 901"/>
              <a:gd name="T22" fmla="*/ 395 w 636"/>
              <a:gd name="T23" fmla="*/ 0 h 901"/>
              <a:gd name="T24" fmla="*/ 390 w 636"/>
              <a:gd name="T25" fmla="*/ 0 h 901"/>
              <a:gd name="T26" fmla="*/ 385 w 636"/>
              <a:gd name="T27" fmla="*/ 2 h 901"/>
              <a:gd name="T28" fmla="*/ 382 w 636"/>
              <a:gd name="T29" fmla="*/ 6 h 901"/>
              <a:gd name="T30" fmla="*/ 2 w 636"/>
              <a:gd name="T31" fmla="*/ 547 h 901"/>
              <a:gd name="T32" fmla="*/ 1 w 636"/>
              <a:gd name="T33" fmla="*/ 550 h 901"/>
              <a:gd name="T34" fmla="*/ 0 w 636"/>
              <a:gd name="T35" fmla="*/ 554 h 901"/>
              <a:gd name="T36" fmla="*/ 0 w 636"/>
              <a:gd name="T37" fmla="*/ 559 h 901"/>
              <a:gd name="T38" fmla="*/ 1 w 636"/>
              <a:gd name="T39" fmla="*/ 562 h 901"/>
              <a:gd name="T40" fmla="*/ 4 w 636"/>
              <a:gd name="T41" fmla="*/ 566 h 901"/>
              <a:gd name="T42" fmla="*/ 8 w 636"/>
              <a:gd name="T43" fmla="*/ 568 h 901"/>
              <a:gd name="T44" fmla="*/ 11 w 636"/>
              <a:gd name="T45" fmla="*/ 569 h 901"/>
              <a:gd name="T46" fmla="*/ 15 w 636"/>
              <a:gd name="T47" fmla="*/ 570 h 901"/>
              <a:gd name="T48" fmla="*/ 299 w 636"/>
              <a:gd name="T49" fmla="*/ 570 h 901"/>
              <a:gd name="T50" fmla="*/ 228 w 636"/>
              <a:gd name="T51" fmla="*/ 882 h 901"/>
              <a:gd name="T52" fmla="*/ 228 w 636"/>
              <a:gd name="T53" fmla="*/ 888 h 901"/>
              <a:gd name="T54" fmla="*/ 229 w 636"/>
              <a:gd name="T55" fmla="*/ 892 h 901"/>
              <a:gd name="T56" fmla="*/ 232 w 636"/>
              <a:gd name="T57" fmla="*/ 896 h 901"/>
              <a:gd name="T58" fmla="*/ 236 w 636"/>
              <a:gd name="T59" fmla="*/ 900 h 901"/>
              <a:gd name="T60" fmla="*/ 239 w 636"/>
              <a:gd name="T61" fmla="*/ 901 h 901"/>
              <a:gd name="T62" fmla="*/ 243 w 636"/>
              <a:gd name="T63" fmla="*/ 901 h 901"/>
              <a:gd name="T64" fmla="*/ 246 w 636"/>
              <a:gd name="T65" fmla="*/ 901 h 901"/>
              <a:gd name="T66" fmla="*/ 249 w 636"/>
              <a:gd name="T67" fmla="*/ 900 h 901"/>
              <a:gd name="T68" fmla="*/ 252 w 636"/>
              <a:gd name="T69" fmla="*/ 897 h 901"/>
              <a:gd name="T70" fmla="*/ 254 w 636"/>
              <a:gd name="T71" fmla="*/ 895 h 901"/>
              <a:gd name="T72" fmla="*/ 633 w 636"/>
              <a:gd name="T73" fmla="*/ 384 h 901"/>
              <a:gd name="T74" fmla="*/ 635 w 636"/>
              <a:gd name="T75" fmla="*/ 381 h 901"/>
              <a:gd name="T76" fmla="*/ 636 w 636"/>
              <a:gd name="T77" fmla="*/ 376 h 901"/>
              <a:gd name="T78" fmla="*/ 636 w 636"/>
              <a:gd name="T79" fmla="*/ 372 h 901"/>
              <a:gd name="T80" fmla="*/ 635 w 636"/>
              <a:gd name="T81" fmla="*/ 369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36" h="901">
                <a:moveTo>
                  <a:pt x="635" y="369"/>
                </a:moveTo>
                <a:lnTo>
                  <a:pt x="632" y="365"/>
                </a:lnTo>
                <a:lnTo>
                  <a:pt x="629" y="362"/>
                </a:lnTo>
                <a:lnTo>
                  <a:pt x="625" y="360"/>
                </a:lnTo>
                <a:lnTo>
                  <a:pt x="621" y="360"/>
                </a:lnTo>
                <a:lnTo>
                  <a:pt x="337" y="360"/>
                </a:lnTo>
                <a:lnTo>
                  <a:pt x="409" y="17"/>
                </a:lnTo>
                <a:lnTo>
                  <a:pt x="409" y="13"/>
                </a:lnTo>
                <a:lnTo>
                  <a:pt x="408" y="7"/>
                </a:lnTo>
                <a:lnTo>
                  <a:pt x="405" y="3"/>
                </a:lnTo>
                <a:lnTo>
                  <a:pt x="400" y="1"/>
                </a:lnTo>
                <a:lnTo>
                  <a:pt x="395" y="0"/>
                </a:lnTo>
                <a:lnTo>
                  <a:pt x="390" y="0"/>
                </a:lnTo>
                <a:lnTo>
                  <a:pt x="385" y="2"/>
                </a:lnTo>
                <a:lnTo>
                  <a:pt x="382" y="6"/>
                </a:lnTo>
                <a:lnTo>
                  <a:pt x="2" y="547"/>
                </a:lnTo>
                <a:lnTo>
                  <a:pt x="1" y="550"/>
                </a:lnTo>
                <a:lnTo>
                  <a:pt x="0" y="554"/>
                </a:lnTo>
                <a:lnTo>
                  <a:pt x="0" y="559"/>
                </a:lnTo>
                <a:lnTo>
                  <a:pt x="1" y="562"/>
                </a:lnTo>
                <a:lnTo>
                  <a:pt x="4" y="566"/>
                </a:lnTo>
                <a:lnTo>
                  <a:pt x="8" y="568"/>
                </a:lnTo>
                <a:lnTo>
                  <a:pt x="11" y="569"/>
                </a:lnTo>
                <a:lnTo>
                  <a:pt x="15" y="570"/>
                </a:lnTo>
                <a:lnTo>
                  <a:pt x="299" y="570"/>
                </a:lnTo>
                <a:lnTo>
                  <a:pt x="228" y="882"/>
                </a:lnTo>
                <a:lnTo>
                  <a:pt x="228" y="888"/>
                </a:lnTo>
                <a:lnTo>
                  <a:pt x="229" y="892"/>
                </a:lnTo>
                <a:lnTo>
                  <a:pt x="232" y="896"/>
                </a:lnTo>
                <a:lnTo>
                  <a:pt x="236" y="900"/>
                </a:lnTo>
                <a:lnTo>
                  <a:pt x="239" y="901"/>
                </a:lnTo>
                <a:lnTo>
                  <a:pt x="243" y="901"/>
                </a:lnTo>
                <a:lnTo>
                  <a:pt x="246" y="901"/>
                </a:lnTo>
                <a:lnTo>
                  <a:pt x="249" y="900"/>
                </a:lnTo>
                <a:lnTo>
                  <a:pt x="252" y="897"/>
                </a:lnTo>
                <a:lnTo>
                  <a:pt x="254" y="895"/>
                </a:lnTo>
                <a:lnTo>
                  <a:pt x="633" y="384"/>
                </a:lnTo>
                <a:lnTo>
                  <a:pt x="635" y="381"/>
                </a:lnTo>
                <a:lnTo>
                  <a:pt x="636" y="376"/>
                </a:lnTo>
                <a:lnTo>
                  <a:pt x="636" y="372"/>
                </a:lnTo>
                <a:lnTo>
                  <a:pt x="635" y="36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2" name="Freeform 3886" descr="Icon of magnifying glass to represent search. ">
            <a:extLst>
              <a:ext uri="{FF2B5EF4-FFF2-40B4-BE49-F238E27FC236}">
                <a16:creationId xmlns:a16="http://schemas.microsoft.com/office/drawing/2014/main" id="{EC8E95A8-22FE-44FA-B5A6-2AA2D47A5BB3}"/>
              </a:ext>
            </a:extLst>
          </p:cNvPr>
          <p:cNvSpPr>
            <a:spLocks noEditPoints="1"/>
          </p:cNvSpPr>
          <p:nvPr/>
        </p:nvSpPr>
        <p:spPr bwMode="auto">
          <a:xfrm>
            <a:off x="9954257" y="3866957"/>
            <a:ext cx="382447" cy="380334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3" name="Group 72" descr="Icon of computer monitors. ">
            <a:extLst>
              <a:ext uri="{FF2B5EF4-FFF2-40B4-BE49-F238E27FC236}">
                <a16:creationId xmlns:a16="http://schemas.microsoft.com/office/drawing/2014/main" id="{6C60D8E2-BC37-4164-84A8-5B32D836BEC3}"/>
              </a:ext>
            </a:extLst>
          </p:cNvPr>
          <p:cNvGrpSpPr/>
          <p:nvPr/>
        </p:nvGrpSpPr>
        <p:grpSpPr>
          <a:xfrm>
            <a:off x="11203847" y="3857101"/>
            <a:ext cx="382447" cy="382446"/>
            <a:chOff x="879475" y="5100638"/>
            <a:chExt cx="287338" cy="287337"/>
          </a:xfrm>
          <a:solidFill>
            <a:schemeClr val="accent4">
              <a:lumMod val="75000"/>
            </a:schemeClr>
          </a:solidFill>
        </p:grpSpPr>
        <p:sp>
          <p:nvSpPr>
            <p:cNvPr id="74" name="Freeform 1636">
              <a:extLst>
                <a:ext uri="{FF2B5EF4-FFF2-40B4-BE49-F238E27FC236}">
                  <a16:creationId xmlns:a16="http://schemas.microsoft.com/office/drawing/2014/main" id="{69FF00E7-041A-4CE9-A6E6-F43110659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637">
              <a:extLst>
                <a:ext uri="{FF2B5EF4-FFF2-40B4-BE49-F238E27FC236}">
                  <a16:creationId xmlns:a16="http://schemas.microsoft.com/office/drawing/2014/main" id="{81654380-670A-482D-81FB-A4FFEA610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1638">
              <a:extLst>
                <a:ext uri="{FF2B5EF4-FFF2-40B4-BE49-F238E27FC236}">
                  <a16:creationId xmlns:a16="http://schemas.microsoft.com/office/drawing/2014/main" id="{FB01E3B0-9770-4D5C-9138-8D07EBC8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639">
              <a:extLst>
                <a:ext uri="{FF2B5EF4-FFF2-40B4-BE49-F238E27FC236}">
                  <a16:creationId xmlns:a16="http://schemas.microsoft.com/office/drawing/2014/main" id="{B5E3BED9-C2BD-4A86-AB16-4FB4F8651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640">
              <a:extLst>
                <a:ext uri="{FF2B5EF4-FFF2-40B4-BE49-F238E27FC236}">
                  <a16:creationId xmlns:a16="http://schemas.microsoft.com/office/drawing/2014/main" id="{8A8D0C73-A5C6-464E-846B-C5C294BF2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2783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F2D5B4A-2F2D-4384-AA87-6A18667A4C73}"/>
              </a:ext>
            </a:extLst>
          </p:cNvPr>
          <p:cNvSpPr txBox="1">
            <a:spLocks/>
          </p:cNvSpPr>
          <p:nvPr/>
        </p:nvSpPr>
        <p:spPr>
          <a:xfrm>
            <a:off x="228600" y="629039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/>
              <a:t>Uttarakhand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688C-FEEC-43CE-BF53-1AEC1A107EF7}"/>
              </a:ext>
            </a:extLst>
          </p:cNvPr>
          <p:cNvSpPr txBox="1"/>
          <p:nvPr/>
        </p:nvSpPr>
        <p:spPr>
          <a:xfrm>
            <a:off x="0" y="26063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8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+mj-lt"/>
                <a:ea typeface="+mj-ea"/>
                <a:cs typeface="+mj-cs"/>
              </a:rPr>
              <a:t>Uttarakhand</a:t>
            </a:r>
            <a:endParaRPr lang="en-US" sz="2800" b="1" dirty="0">
              <a:highlight>
                <a:srgbClr val="808000"/>
              </a:highlight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CA1FD-DE2D-4653-8177-814E566FD8B2}"/>
              </a:ext>
            </a:extLst>
          </p:cNvPr>
          <p:cNvSpPr/>
          <p:nvPr/>
        </p:nvSpPr>
        <p:spPr>
          <a:xfrm>
            <a:off x="7613790" y="961437"/>
            <a:ext cx="4452492" cy="5267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market leader in pesticides sales.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Here also the company does not deal in Bactericides.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the highest sales are of Insecticides which is like other states.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After insecticide, herbicides are in more demand as compared to rodenticides. 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8D053-ABF8-490D-A919-0AD9AB3972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70" y="961437"/>
            <a:ext cx="7385189" cy="526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28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348428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HIMACHAL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0646D9-60E0-47D9-B7FF-B371E827112A}"/>
              </a:ext>
            </a:extLst>
          </p:cNvPr>
          <p:cNvSpPr/>
          <p:nvPr/>
        </p:nvSpPr>
        <p:spPr>
          <a:xfrm>
            <a:off x="7848387" y="1109572"/>
            <a:ext cx="421320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market leader in pesticides sales.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Here also the company does not deal in Bactericides.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the highest sales are of Insecticides which is like other states.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Like Uttarakhand, in Himachal Pradesh also after insecticide, herbicides are in more demand as compared to rodenticides. </a:t>
            </a:r>
            <a:endParaRPr lang="en-IN" sz="24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FA641BE-77E6-4DC7-A80B-C0BAA92BD2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412" y="1109572"/>
            <a:ext cx="756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7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door warehouse">
            <a:extLst>
              <a:ext uri="{FF2B5EF4-FFF2-40B4-BE49-F238E27FC236}">
                <a16:creationId xmlns:a16="http://schemas.microsoft.com/office/drawing/2014/main" id="{BE38E7F7-1664-4D3F-ACFD-2C958001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413"/>
          <a:stretch/>
        </p:blipFill>
        <p:spPr>
          <a:xfrm>
            <a:off x="20" y="1726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07557-6D8E-42A9-B46D-8A142B012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44" y="1815084"/>
            <a:ext cx="10268712" cy="3227832"/>
          </a:xfr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500" b="1" dirty="0">
                <a:highlight>
                  <a:srgbClr val="FFFF00"/>
                </a:highlight>
              </a:rPr>
              <a:t>STATE WISE</a:t>
            </a:r>
            <a:r>
              <a:rPr lang="en-US" sz="5500" b="1" i="0" u="none" strike="noStrike" dirty="0">
                <a:highlight>
                  <a:srgbClr val="FFFF00"/>
                </a:highlight>
              </a:rPr>
              <a:t> SALES FORECAST </a:t>
            </a:r>
            <a:br>
              <a:rPr lang="en-US" sz="5500" b="1" i="0" u="none" strike="noStrike" dirty="0">
                <a:highlight>
                  <a:srgbClr val="FFFF00"/>
                </a:highlight>
              </a:rPr>
            </a:br>
            <a:r>
              <a:rPr lang="en-US" sz="5500" b="1" i="0" u="none" strike="noStrike" dirty="0">
                <a:highlight>
                  <a:srgbClr val="FFFF00"/>
                </a:highlight>
              </a:rPr>
              <a:t>FOR ABC MFR</a:t>
            </a:r>
            <a:br>
              <a:rPr lang="en-US" sz="5500" b="0" i="0" u="none" strike="noStrike" dirty="0">
                <a:solidFill>
                  <a:schemeClr val="tx1"/>
                </a:solidFill>
              </a:rPr>
            </a:br>
            <a:endParaRPr lang="en-US" sz="5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51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31175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UTTAR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0061A91-7C8D-4105-86CD-2E02C25DD020}"/>
              </a:ext>
            </a:extLst>
          </p:cNvPr>
          <p:cNvGrpSpPr/>
          <p:nvPr/>
        </p:nvGrpSpPr>
        <p:grpSpPr>
          <a:xfrm>
            <a:off x="109794" y="1053397"/>
            <a:ext cx="11972412" cy="4751206"/>
            <a:chOff x="155274" y="1219970"/>
            <a:chExt cx="11972412" cy="47512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88AB3-60BF-4B85-8573-1EA9E25C2C3B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74" y="1589302"/>
              <a:ext cx="5788325" cy="33818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A81099-D769-4DEB-BAAA-F82BC27D0B4C}"/>
                </a:ext>
              </a:extLst>
            </p:cNvPr>
            <p:cNvSpPr txBox="1"/>
            <p:nvPr/>
          </p:nvSpPr>
          <p:spPr>
            <a:xfrm>
              <a:off x="155274" y="1219970"/>
              <a:ext cx="578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TREND PLOT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C038FD-E91A-4CDA-A870-40C5AB24EE89}"/>
                </a:ext>
              </a:extLst>
            </p:cNvPr>
            <p:cNvSpPr txBox="1"/>
            <p:nvPr/>
          </p:nvSpPr>
          <p:spPr>
            <a:xfrm>
              <a:off x="6096000" y="1219970"/>
              <a:ext cx="6019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7A07F-3426-48A0-92E2-FD8DC58FC9B1}"/>
                </a:ext>
              </a:extLst>
            </p:cNvPr>
            <p:cNvSpPr txBox="1"/>
            <p:nvPr/>
          </p:nvSpPr>
          <p:spPr>
            <a:xfrm>
              <a:off x="155274" y="5196669"/>
              <a:ext cx="11960527" cy="774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2018 are within 296618 and 1532945</a:t>
              </a:r>
              <a:r>
                <a:rPr lang="en-IN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IN" sz="1800" b="1" dirty="0">
                  <a:effectLst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2019 are within 308925.8 and 1545253  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D1B4534-AA52-4BC3-B6DA-8481A4F1A5D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1570766"/>
              <a:ext cx="6031685" cy="3400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3569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C52DD93-B9B0-4891-A082-FFD64C427E40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PUNJAB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74AC5D-2A13-48A0-A772-96E2C9135D22}"/>
              </a:ext>
            </a:extLst>
          </p:cNvPr>
          <p:cNvGrpSpPr/>
          <p:nvPr/>
        </p:nvGrpSpPr>
        <p:grpSpPr>
          <a:xfrm>
            <a:off x="140781" y="1053397"/>
            <a:ext cx="11910437" cy="4751206"/>
            <a:chOff x="208872" y="1219970"/>
            <a:chExt cx="11910437" cy="475120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FC0903-C342-454B-BB38-1CDB6C6488BC}"/>
                </a:ext>
              </a:extLst>
            </p:cNvPr>
            <p:cNvSpPr txBox="1"/>
            <p:nvPr/>
          </p:nvSpPr>
          <p:spPr>
            <a:xfrm>
              <a:off x="208872" y="1219970"/>
              <a:ext cx="5722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TREND PLOT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8A2A29-6FE7-4DCE-B27D-DC2E996606F2}"/>
                </a:ext>
              </a:extLst>
            </p:cNvPr>
            <p:cNvSpPr txBox="1"/>
            <p:nvPr/>
          </p:nvSpPr>
          <p:spPr>
            <a:xfrm>
              <a:off x="6175709" y="1358199"/>
              <a:ext cx="594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5A476D-8871-4966-96E5-B052A151A8EE}"/>
                </a:ext>
              </a:extLst>
            </p:cNvPr>
            <p:cNvSpPr txBox="1"/>
            <p:nvPr/>
          </p:nvSpPr>
          <p:spPr>
            <a:xfrm>
              <a:off x="208872" y="5196669"/>
              <a:ext cx="11910435" cy="774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2018 are within 219964 and 362181</a:t>
              </a:r>
              <a:r>
                <a:rPr lang="en-IN" sz="1800" b="1" dirty="0">
                  <a:effectLst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2019 are within 261288 and 403505</a:t>
              </a:r>
              <a:endParaRPr lang="en-IN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DD6B5C8-7003-4D54-89DE-8F7A0A9AF39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73" y="1727531"/>
              <a:ext cx="5722993" cy="313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FFF468A-6548-412D-9C5A-44916825E4D2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709" y="1782594"/>
              <a:ext cx="5943600" cy="3091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40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5028684-20E0-475B-A2A0-A90DF325CDF8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HARYANA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61912F-7AE1-4E85-A938-375C23C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607750-B203-4277-B627-DEEF8E7CC556}"/>
              </a:ext>
            </a:extLst>
          </p:cNvPr>
          <p:cNvGrpSpPr/>
          <p:nvPr/>
        </p:nvGrpSpPr>
        <p:grpSpPr>
          <a:xfrm>
            <a:off x="258561" y="1162290"/>
            <a:ext cx="11674878" cy="4533421"/>
            <a:chOff x="228600" y="1356333"/>
            <a:chExt cx="11674878" cy="45334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94A1E0-DD83-4F51-BF19-EB622B936B4D}"/>
                </a:ext>
              </a:extLst>
            </p:cNvPr>
            <p:cNvSpPr txBox="1"/>
            <p:nvPr/>
          </p:nvSpPr>
          <p:spPr>
            <a:xfrm>
              <a:off x="228600" y="1356333"/>
              <a:ext cx="5714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TREND PLOT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C9703D-85BE-4E0E-9BE5-E824F0825A0E}"/>
                </a:ext>
              </a:extLst>
            </p:cNvPr>
            <p:cNvSpPr txBox="1"/>
            <p:nvPr/>
          </p:nvSpPr>
          <p:spPr>
            <a:xfrm>
              <a:off x="6331616" y="1356333"/>
              <a:ext cx="557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6F446-38F8-43EB-9100-B78CB7F6C205}"/>
                </a:ext>
              </a:extLst>
            </p:cNvPr>
            <p:cNvSpPr txBox="1"/>
            <p:nvPr/>
          </p:nvSpPr>
          <p:spPr>
            <a:xfrm>
              <a:off x="228600" y="5115247"/>
              <a:ext cx="11674877" cy="774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2018 are within 114211 and 228541</a:t>
              </a:r>
              <a:r>
                <a:rPr lang="en-IN" sz="1800" b="1" dirty="0">
                  <a:effectLst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2019 are within 139231 and 253562 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8016EE-BCAA-414E-BB30-706DFA1653F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782594"/>
              <a:ext cx="5715000" cy="2987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862289-159E-48E5-8D92-752E47ABFF2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617" y="1782594"/>
              <a:ext cx="5571861" cy="2903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12998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F2D5B4A-2F2D-4384-AA87-6A18667A4C73}"/>
              </a:ext>
            </a:extLst>
          </p:cNvPr>
          <p:cNvSpPr txBox="1">
            <a:spLocks/>
          </p:cNvSpPr>
          <p:nvPr/>
        </p:nvSpPr>
        <p:spPr>
          <a:xfrm>
            <a:off x="228600" y="629039"/>
            <a:ext cx="11734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000" dirty="0"/>
              <a:t>Uttarakhand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4688C-FEEC-43CE-BF53-1AEC1A107EF7}"/>
              </a:ext>
            </a:extLst>
          </p:cNvPr>
          <p:cNvSpPr txBox="1"/>
          <p:nvPr/>
        </p:nvSpPr>
        <p:spPr>
          <a:xfrm>
            <a:off x="0" y="260630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IN" sz="28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highlight>
                  <a:srgbClr val="808000"/>
                </a:highlight>
                <a:uLnTx/>
                <a:uFillTx/>
                <a:latin typeface="+mj-lt"/>
                <a:ea typeface="+mj-ea"/>
                <a:cs typeface="+mj-cs"/>
              </a:rPr>
              <a:t>Uttarakhand</a:t>
            </a:r>
            <a:endParaRPr lang="en-US" sz="2800" b="1" dirty="0">
              <a:highlight>
                <a:srgbClr val="808000"/>
              </a:highlight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01B6AD-F336-4306-9291-D368DB702349}"/>
              </a:ext>
            </a:extLst>
          </p:cNvPr>
          <p:cNvGrpSpPr/>
          <p:nvPr/>
        </p:nvGrpSpPr>
        <p:grpSpPr>
          <a:xfrm>
            <a:off x="220461" y="1122512"/>
            <a:ext cx="11751078" cy="4612977"/>
            <a:chOff x="288522" y="1358199"/>
            <a:chExt cx="11751078" cy="46129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2B6186-4768-4F06-8890-31C7984825EB}"/>
                </a:ext>
              </a:extLst>
            </p:cNvPr>
            <p:cNvSpPr txBox="1"/>
            <p:nvPr/>
          </p:nvSpPr>
          <p:spPr>
            <a:xfrm>
              <a:off x="288522" y="1358199"/>
              <a:ext cx="557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TREND PLOT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C511CF-CB05-4694-A1E8-ECD1ADE4752F}"/>
                </a:ext>
              </a:extLst>
            </p:cNvPr>
            <p:cNvSpPr txBox="1"/>
            <p:nvPr/>
          </p:nvSpPr>
          <p:spPr>
            <a:xfrm>
              <a:off x="6095999" y="1358199"/>
              <a:ext cx="594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4444D7-F99D-4EF8-8FEA-A029B840EFAF}"/>
                </a:ext>
              </a:extLst>
            </p:cNvPr>
            <p:cNvSpPr txBox="1"/>
            <p:nvPr/>
          </p:nvSpPr>
          <p:spPr>
            <a:xfrm>
              <a:off x="288522" y="5196669"/>
              <a:ext cx="11751075" cy="774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2018 are within 40310 and 51562</a:t>
              </a:r>
              <a:r>
                <a:rPr lang="en-IN" b="1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IN" sz="1800" b="1" dirty="0">
                  <a:effectLst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2019 are within 42876 and 48549 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A4682E-CCAE-4FE5-A5D3-44DDEE01FBA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22" y="1729875"/>
              <a:ext cx="5571861" cy="315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7B40C4-7FB2-41F2-881F-DCE09B7D524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763310"/>
              <a:ext cx="5943600" cy="3118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50960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BF822D1-988A-481D-A0FA-F7757EC867B9}"/>
              </a:ext>
            </a:extLst>
          </p:cNvPr>
          <p:cNvSpPr txBox="1">
            <a:spLocks/>
          </p:cNvSpPr>
          <p:nvPr/>
        </p:nvSpPr>
        <p:spPr>
          <a:xfrm>
            <a:off x="0" y="348428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HIMACHAL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C73037-9871-4486-B844-2332D887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4A84C9-54D5-40FF-89C6-0EB5C84EA370}"/>
              </a:ext>
            </a:extLst>
          </p:cNvPr>
          <p:cNvGrpSpPr/>
          <p:nvPr/>
        </p:nvGrpSpPr>
        <p:grpSpPr>
          <a:xfrm>
            <a:off x="290152" y="1145868"/>
            <a:ext cx="11611696" cy="4566264"/>
            <a:chOff x="287006" y="1404912"/>
            <a:chExt cx="11611696" cy="45662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31D5A1-9C15-43C7-A33D-59220C83CC21}"/>
                </a:ext>
              </a:extLst>
            </p:cNvPr>
            <p:cNvSpPr txBox="1"/>
            <p:nvPr/>
          </p:nvSpPr>
          <p:spPr>
            <a:xfrm>
              <a:off x="287007" y="1404912"/>
              <a:ext cx="5422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TREND PLOT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C59974-4ACE-477B-8B1F-A08BB3BBCC77}"/>
                </a:ext>
              </a:extLst>
            </p:cNvPr>
            <p:cNvSpPr txBox="1"/>
            <p:nvPr/>
          </p:nvSpPr>
          <p:spPr>
            <a:xfrm>
              <a:off x="5955102" y="1404912"/>
              <a:ext cx="594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FORECAST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339849-7D42-4A8F-98C2-0CE6AE4153CE}"/>
                </a:ext>
              </a:extLst>
            </p:cNvPr>
            <p:cNvSpPr txBox="1"/>
            <p:nvPr/>
          </p:nvSpPr>
          <p:spPr>
            <a:xfrm>
              <a:off x="287006" y="5196669"/>
              <a:ext cx="11611696" cy="774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2018 are within 12484 and 22197</a:t>
              </a:r>
              <a:r>
                <a:rPr lang="en-IN" sz="1800" b="1" dirty="0">
                  <a:effectLst/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just">
                <a:lnSpc>
                  <a:spcPct val="107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The forecasted sales for year 2019 are within 14918 and 24632 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1F0DB8-229E-4DF2-B207-8C1B772BB6B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06" y="1869757"/>
              <a:ext cx="5422222" cy="3118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603950-8DA9-43B6-8A42-683EF67154E6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102" y="1869757"/>
              <a:ext cx="5943600" cy="3118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392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430937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dirty="0">
                <a:solidFill>
                  <a:schemeClr val="bg1"/>
                </a:solidFill>
                <a:highlight>
                  <a:srgbClr val="808000"/>
                </a:highlight>
              </a:rPr>
              <a:t>TECHNICAL REFERENCE DOCUMENT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94868"/>
            <a:ext cx="2850776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340800" y="613049"/>
            <a:ext cx="2851200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69968EB-CD6D-4180-B5DE-F0FF39D752B0}"/>
              </a:ext>
            </a:extLst>
          </p:cNvPr>
          <p:cNvGrpSpPr/>
          <p:nvPr/>
        </p:nvGrpSpPr>
        <p:grpSpPr>
          <a:xfrm>
            <a:off x="1369655" y="2164977"/>
            <a:ext cx="9724169" cy="3281083"/>
            <a:chOff x="1288972" y="2097741"/>
            <a:chExt cx="9906001" cy="3281083"/>
          </a:xfrm>
          <a:solidFill>
            <a:srgbClr val="808000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354787-C319-4539-A1F9-DF6F85AB5D90}"/>
                </a:ext>
              </a:extLst>
            </p:cNvPr>
            <p:cNvSpPr/>
            <p:nvPr/>
          </p:nvSpPr>
          <p:spPr>
            <a:xfrm>
              <a:off x="1288972" y="2097741"/>
              <a:ext cx="2474259" cy="13312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UTTAR PRADESH</a:t>
              </a:r>
              <a:endParaRPr lang="en-IN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93FBD5B-1F50-41DE-9D5F-7E0AC6236168}"/>
                </a:ext>
              </a:extLst>
            </p:cNvPr>
            <p:cNvSpPr/>
            <p:nvPr/>
          </p:nvSpPr>
          <p:spPr>
            <a:xfrm>
              <a:off x="5004843" y="2097741"/>
              <a:ext cx="2474259" cy="13312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HIMACHAL PRADESH</a:t>
              </a:r>
              <a:endParaRPr lang="en-IN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2079E78-5340-41D1-AFCA-3CC52B3ABC40}"/>
                </a:ext>
              </a:extLst>
            </p:cNvPr>
            <p:cNvSpPr/>
            <p:nvPr/>
          </p:nvSpPr>
          <p:spPr>
            <a:xfrm>
              <a:off x="8720714" y="2097741"/>
              <a:ext cx="2474259" cy="13312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HARYANA</a:t>
              </a:r>
              <a:endParaRPr lang="en-IN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EC91569-CEE2-41F5-8572-EA8DE7405A3B}"/>
                </a:ext>
              </a:extLst>
            </p:cNvPr>
            <p:cNvSpPr/>
            <p:nvPr/>
          </p:nvSpPr>
          <p:spPr>
            <a:xfrm>
              <a:off x="3377748" y="4047565"/>
              <a:ext cx="2474259" cy="13312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PUNJAB</a:t>
              </a:r>
              <a:endParaRPr lang="en-IN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C7162DC-1DC1-494A-ABDD-D22E9AF4E53B}"/>
                </a:ext>
              </a:extLst>
            </p:cNvPr>
            <p:cNvSpPr/>
            <p:nvPr/>
          </p:nvSpPr>
          <p:spPr>
            <a:xfrm>
              <a:off x="7093619" y="4047565"/>
              <a:ext cx="2474259" cy="133125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UTTARAKHAND</a:t>
              </a:r>
              <a:endParaRPr lang="en-IN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0B7ECBC-A612-473D-9041-655EA0A93A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605492"/>
              </p:ext>
            </p:extLst>
          </p:nvPr>
        </p:nvGraphicFramePr>
        <p:xfrm>
          <a:off x="9422203" y="21649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792" progId="Word.Document.12">
                  <p:embed/>
                </p:oleObj>
              </mc:Choice>
              <mc:Fallback>
                <p:oleObj name="Document" showAsIcon="1" r:id="rId3" imgW="914400" imgH="771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2203" y="216497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EC42E1-1DB6-4BE9-9573-BBBC19EB84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780049"/>
              </p:ext>
            </p:extLst>
          </p:nvPr>
        </p:nvGraphicFramePr>
        <p:xfrm>
          <a:off x="4177311" y="41148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5" imgW="914400" imgH="771792" progId="Word.Document.12">
                  <p:embed/>
                </p:oleObj>
              </mc:Choice>
              <mc:Fallback>
                <p:oleObj name="Document" showAsIcon="1" r:id="rId5" imgW="914400" imgH="771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7311" y="41148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61B6A44-D743-443E-9502-9A1BB6D2C1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4470443"/>
              </p:ext>
            </p:extLst>
          </p:nvPr>
        </p:nvGraphicFramePr>
        <p:xfrm>
          <a:off x="7907547" y="41148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7" imgW="914400" imgH="771792" progId="Word.Document.12">
                  <p:embed/>
                </p:oleObj>
              </mc:Choice>
              <mc:Fallback>
                <p:oleObj name="Document" showAsIcon="1" r:id="rId7" imgW="914400" imgH="771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07547" y="41148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0114DD1-F362-453F-B08A-71C5FF62A4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65935"/>
              </p:ext>
            </p:extLst>
          </p:nvPr>
        </p:nvGraphicFramePr>
        <p:xfrm>
          <a:off x="5774539" y="21649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9" imgW="914400" imgH="771792" progId="Word.Document.12">
                  <p:embed/>
                </p:oleObj>
              </mc:Choice>
              <mc:Fallback>
                <p:oleObj name="Document" showAsIcon="1" r:id="rId9" imgW="914400" imgH="771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74539" y="216497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61DFB98-0D70-466F-94CF-A3810C81F0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189150"/>
              </p:ext>
            </p:extLst>
          </p:nvPr>
        </p:nvGraphicFramePr>
        <p:xfrm>
          <a:off x="2126876" y="21649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11" imgW="914400" imgH="771792" progId="Word.Document.12">
                  <p:embed/>
                </p:oleObj>
              </mc:Choice>
              <mc:Fallback>
                <p:oleObj name="Document" showAsIcon="1" r:id="rId11" imgW="914400" imgH="77179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26876" y="21649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0679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CONCLUSIONS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51161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43415" y="522898"/>
            <a:ext cx="464858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454B71-AA90-44F6-A113-3B7125DB307A}"/>
              </a:ext>
            </a:extLst>
          </p:cNvPr>
          <p:cNvSpPr txBox="1"/>
          <p:nvPr/>
        </p:nvSpPr>
        <p:spPr>
          <a:xfrm>
            <a:off x="286870" y="1081054"/>
            <a:ext cx="116182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ABC Manufacturing can work towards production of Bactericides, as they have 0 sales of bactericides in all five states for these four years.</a:t>
            </a: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an average the pesticides are sold in Q4 in all these states by ABC Manufacturing, making it the profitable period for the company.</a:t>
            </a: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ABC Manufacturing must work in Punjab more to become market leader in pesticides sales as they are in other 4 states.</a:t>
            </a: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Uttar Pradesh is the states having highest sales of pesticides (all combined).</a:t>
            </a: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Insecticides are in highest demanded pesticides, irrespective of states. So all the states seems to have larger issues with Insects when it comes to Farming due to geographical conditions in </a:t>
            </a:r>
            <a:r>
              <a:rPr lang="en-US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states.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ABC Manufacturing is the largest producer and seller of Insecticides as compared to other with more than 50% of the market share. </a:t>
            </a:r>
          </a:p>
          <a:p>
            <a:pPr algn="just"/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Uttar Pradesh and Punjab are having highest land area under cultivation, ABC Manufacturing have high growth potential.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B026A-230A-4291-B307-343D61A7EB91}"/>
              </a:ext>
            </a:extLst>
          </p:cNvPr>
          <p:cNvSpPr txBox="1"/>
          <p:nvPr/>
        </p:nvSpPr>
        <p:spPr>
          <a:xfrm>
            <a:off x="9765102" y="640942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….to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38704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25664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APPROACH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5695" y="2828155"/>
            <a:ext cx="2223262" cy="18923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Time Series Forecasting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1710549"/>
            <a:ext cx="3674420" cy="6066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Observe and Understand State wise Trend</a:t>
            </a:r>
          </a:p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67998" y="3334726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Design different Forecasting Models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Select the best Model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7921" y="160634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Provide insights for sales for next</a:t>
            </a:r>
          </a:p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2 years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7221" y="1523833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184" y="3373713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Perform State wise Sales Forecast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2105" y="5201494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Test the best Model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7079576" y="1763921"/>
            <a:ext cx="353212" cy="309471"/>
            <a:chOff x="6273243" y="2453858"/>
            <a:chExt cx="291911" cy="255762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7816" y="2517532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3243" y="2453858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Graphic 2" descr="Research">
            <a:extLst>
              <a:ext uri="{FF2B5EF4-FFF2-40B4-BE49-F238E27FC236}">
                <a16:creationId xmlns:a16="http://schemas.microsoft.com/office/drawing/2014/main" id="{185CD52A-519E-4716-916E-C198A6DEE1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479" y="1694264"/>
            <a:ext cx="570565" cy="57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60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CONCLUSIONS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808000"/>
              </a:highlight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51161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43415" y="522898"/>
            <a:ext cx="464858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4454B71-AA90-44F6-A113-3B7125DB307A}"/>
              </a:ext>
            </a:extLst>
          </p:cNvPr>
          <p:cNvSpPr txBox="1"/>
          <p:nvPr/>
        </p:nvSpPr>
        <p:spPr>
          <a:xfrm>
            <a:off x="286870" y="910696"/>
            <a:ext cx="116182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Although ABC is top most manufacturer in 4 states , based yearly trend of its Sales in 5 states ,there is a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steep decrease in sales in UP and Punjab starting from 2015</a:t>
            </a: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indicating there is a little chance of sales increasing in upcoming years 2018 and 2019.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Uttar Pradesh and Punjab, where ABC has a strongest foothold , they need to focus on all factors which has caused decrease in sales since 2015 and rethink their strategies for higher sales accordingly.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rest of 3 states, the Sales for ABC over 4 years seems pretty consistent.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558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560765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SOFTWARE TOOLS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rapezoid 1">
            <a:extLst>
              <a:ext uri="{FF2B5EF4-FFF2-40B4-BE49-F238E27FC236}">
                <a16:creationId xmlns:a16="http://schemas.microsoft.com/office/drawing/2014/main" id="{5B804E9F-B6B5-41F9-9B63-9AF435FD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983047" y="2501233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0092C447-C8E1-4B12-B012-E6D21CBB1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952823" y="2487293"/>
            <a:ext cx="4336142" cy="2044685"/>
          </a:xfrm>
          <a:prstGeom prst="trapezoi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7E139379-1914-4446-8D6D-984A47041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046398" y="2496378"/>
            <a:ext cx="4336142" cy="2044685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751D31D-3535-411D-8BAC-95CCC90AB185}"/>
              </a:ext>
            </a:extLst>
          </p:cNvPr>
          <p:cNvSpPr/>
          <p:nvPr/>
        </p:nvSpPr>
        <p:spPr>
          <a:xfrm>
            <a:off x="2369414" y="2853046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EXCEL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4D735A-8F75-4E2A-8F1A-CC303B0718BA}"/>
              </a:ext>
            </a:extLst>
          </p:cNvPr>
          <p:cNvSpPr/>
          <p:nvPr/>
        </p:nvSpPr>
        <p:spPr>
          <a:xfrm>
            <a:off x="5435094" y="2959227"/>
            <a:ext cx="1371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TABLEAU</a:t>
            </a:r>
          </a:p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18108-5B8B-4147-84A7-D30A16BEC4EA}"/>
              </a:ext>
            </a:extLst>
          </p:cNvPr>
          <p:cNvSpPr/>
          <p:nvPr/>
        </p:nvSpPr>
        <p:spPr>
          <a:xfrm>
            <a:off x="2197481" y="3751735"/>
            <a:ext cx="1752042" cy="47378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Reading and basic Alterations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534162-B6E2-4579-9DAD-AD8DE07459BC}"/>
              </a:ext>
            </a:extLst>
          </p:cNvPr>
          <p:cNvSpPr/>
          <p:nvPr/>
        </p:nvSpPr>
        <p:spPr>
          <a:xfrm>
            <a:off x="8311183" y="3629906"/>
            <a:ext cx="1752042" cy="71070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Series Model Formation</a:t>
            </a:r>
          </a:p>
          <a:p>
            <a:pPr algn="ctr">
              <a:lnSpc>
                <a:spcPts val="1900"/>
              </a:lnSpc>
            </a:pPr>
            <a:endParaRPr lang="en-US" sz="1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1535E1C-6EBC-45D8-BCE1-D5B947A61FB6}"/>
              </a:ext>
            </a:extLst>
          </p:cNvPr>
          <p:cNvSpPr/>
          <p:nvPr/>
        </p:nvSpPr>
        <p:spPr>
          <a:xfrm>
            <a:off x="5324773" y="3685078"/>
            <a:ext cx="1752042" cy="4723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IN" sz="1400" b="1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Data Visualisation, EDA and</a:t>
            </a:r>
            <a:r>
              <a:rPr lang="en-IN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400" b="1" dirty="0">
                <a:solidFill>
                  <a:schemeClr val="bg1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Dashboarding</a:t>
            </a:r>
            <a:r>
              <a:rPr lang="en-US" sz="1400" b="1" dirty="0">
                <a:solidFill>
                  <a:schemeClr val="bg1"/>
                </a:solidFill>
                <a:cs typeface="Segoe UI" panose="020B0502040204020203" pitchFamily="34" charset="0"/>
              </a:rPr>
              <a:t>. 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2E94805-E5E0-4102-A5F5-E614E828F74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76458" y="1979267"/>
            <a:ext cx="525236" cy="518670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BDF94F8-2A7F-494E-A32A-170FB7AFCCBD}"/>
              </a:ext>
            </a:extLst>
          </p:cNvPr>
          <p:cNvSpPr/>
          <p:nvPr/>
        </p:nvSpPr>
        <p:spPr>
          <a:xfrm>
            <a:off x="8484769" y="2929193"/>
            <a:ext cx="13716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</a:p>
        </p:txBody>
      </p: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48572AD5-92C8-46FE-98E0-06B2CDBE44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64529" y="1932561"/>
            <a:ext cx="612081" cy="612081"/>
          </a:xfrm>
          <a:prstGeom prst="rect">
            <a:avLst/>
          </a:prstGeom>
        </p:spPr>
      </p:pic>
      <p:pic>
        <p:nvPicPr>
          <p:cNvPr id="74" name="Picture 73" descr="Chart&#10;&#10;Description automatically generated">
            <a:extLst>
              <a:ext uri="{FF2B5EF4-FFF2-40B4-BE49-F238E27FC236}">
                <a16:creationId xmlns:a16="http://schemas.microsoft.com/office/drawing/2014/main" id="{2FEADB76-460B-48F2-B0AB-177E9BE7DF0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58126" y="1979267"/>
            <a:ext cx="469746" cy="46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65932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ASSUMPTIONS OF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C53871-229E-4D9F-B6BE-FC86B214A79D}"/>
              </a:ext>
            </a:extLst>
          </p:cNvPr>
          <p:cNvSpPr txBox="1"/>
          <p:nvPr/>
        </p:nvSpPr>
        <p:spPr>
          <a:xfrm>
            <a:off x="2603240" y="629816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volini" panose="03000502040302020204" pitchFamily="66" charset="0"/>
              </a:rPr>
              <a:t>The Sales data is present from year 2014-2017</a:t>
            </a:r>
            <a:endParaRPr lang="en-US" sz="1800" dirty="0"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465D8F-4A70-4614-B330-74C6AC4D23D4}"/>
              </a:ext>
            </a:extLst>
          </p:cNvPr>
          <p:cNvSpPr txBox="1"/>
          <p:nvPr/>
        </p:nvSpPr>
        <p:spPr>
          <a:xfrm>
            <a:off x="623047" y="2151727"/>
            <a:ext cx="109459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Sales data is present from year 2014-2017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Pesticides Sales data has been provided for 5 states namely Haryana , Punjab, Uttar Pradesh, Uttarakhand and Himachal Pradesh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missing data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District and state level data is not significant</a:t>
            </a:r>
          </a:p>
          <a:p>
            <a:pPr marL="342900" marR="0" lvl="0" indent="-3429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extreme values in state wise data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External factors present in data which could be influencing the sales</a:t>
            </a:r>
          </a:p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2017 , data is not present for Feb and Mar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gnifying glass showing decling performance">
            <a:extLst>
              <a:ext uri="{FF2B5EF4-FFF2-40B4-BE49-F238E27FC236}">
                <a16:creationId xmlns:a16="http://schemas.microsoft.com/office/drawing/2014/main" id="{243AD755-9F49-4E30-A7D7-2D0C7E54C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77" b="1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207400"/>
            <a:ext cx="1219200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0" lang="en-US" sz="3200" b="1" i="0" u="none" strike="noStrike" kern="1200" cap="all" spc="0" normalizeH="0" baseline="0" noProof="0" dirty="0">
                <a:ln w="3175" cmpd="sng">
                  <a:noFill/>
                </a:ln>
                <a:effectLst/>
                <a:highlight>
                  <a:srgbClr val="FFFF00"/>
                </a:highlight>
                <a:uLnTx/>
                <a:uFillTx/>
                <a:ea typeface="+mj-ea"/>
                <a:cs typeface="+mj-cs"/>
              </a:rPr>
              <a:t>state wise trend analysis OF GIVEN SALES</a:t>
            </a:r>
            <a:endParaRPr lang="en-US" sz="3200" b="1" dirty="0">
              <a:highlight>
                <a:srgbClr val="FFFF00"/>
              </a:highligh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C53871-229E-4D9F-B6BE-FC86B214A79D}"/>
              </a:ext>
            </a:extLst>
          </p:cNvPr>
          <p:cNvSpPr txBox="1"/>
          <p:nvPr/>
        </p:nvSpPr>
        <p:spPr>
          <a:xfrm>
            <a:off x="2603240" y="6298168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volini" panose="03000502040302020204" pitchFamily="66" charset="0"/>
              </a:rPr>
              <a:t>The Sales data is present from year 2014-2017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370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348428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UTTAR PRADESH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60341-85E3-429B-8BAA-61D960E5CE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7391" y="922900"/>
            <a:ext cx="7560000" cy="5400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1C6963-A322-4AA8-A8BF-890E7741EA55}"/>
              </a:ext>
            </a:extLst>
          </p:cNvPr>
          <p:cNvSpPr/>
          <p:nvPr/>
        </p:nvSpPr>
        <p:spPr>
          <a:xfrm>
            <a:off x="7745506" y="910697"/>
            <a:ext cx="4239103" cy="5424406"/>
          </a:xfrm>
          <a:prstGeom prst="rect">
            <a:avLst/>
          </a:prstGeom>
          <a:noFill/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UP has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highest demand of Insecticides among all pesticides.</a:t>
            </a:r>
          </a:p>
          <a:p>
            <a:pPr marR="0" lvl="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From Q1 to Q4, the trend for demand of pesticides is continuously increasing. </a:t>
            </a:r>
          </a:p>
          <a:p>
            <a:pPr marR="0" lvl="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marR="0" lvl="0" indent="-285750" algn="just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market leader in UP with more than 50% of market share among all pesticide providers.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BB079-8836-4E1D-BD67-757CBD54D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42327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98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C52DD93-B9B0-4891-A082-FFD64C427E40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PUNJAB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C7861A-A692-4EF7-B6AD-E91CF890B13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706" y="860964"/>
            <a:ext cx="7560000" cy="54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E99674-789E-4840-929B-449061CC887F}"/>
              </a:ext>
            </a:extLst>
          </p:cNvPr>
          <p:cNvSpPr/>
          <p:nvPr/>
        </p:nvSpPr>
        <p:spPr>
          <a:xfrm>
            <a:off x="7785846" y="860964"/>
            <a:ext cx="4306447" cy="5400000"/>
          </a:xfrm>
          <a:prstGeom prst="rect">
            <a:avLst/>
          </a:prstGeom>
          <a:noFill/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Punjab is the second state after Uttar Pradesh with sales of Pesticides.</a:t>
            </a: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Here, Trita is the top company to sale pesticides followed by ABC Manufacturing.</a:t>
            </a: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2000" b="1" kern="0" dirty="0">
              <a:solidFill>
                <a:prstClr val="white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Same like UP,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insecticides sold highest in Punjab </a:t>
            </a: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sz="2000" b="1" kern="0" dirty="0">
              <a:solidFill>
                <a:prstClr val="white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marR="0" lvl="0" indent="-285750" algn="just" defTabSz="4572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2000" b="1" kern="0" dirty="0">
                <a:solidFill>
                  <a:prstClr val="white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There is increasing trend in sales from</a:t>
            </a: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Q1 to Q4 with sales in Q2 and Q3 approximately similar.</a:t>
            </a:r>
          </a:p>
        </p:txBody>
      </p:sp>
    </p:spTree>
    <p:extLst>
      <p:ext uri="{BB962C8B-B14F-4D97-AF65-F5344CB8AC3E}">
        <p14:creationId xmlns:p14="http://schemas.microsoft.com/office/powerpoint/2010/main" val="279502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tail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5028684-20E0-475B-A2A0-A90DF325CDF8}"/>
              </a:ext>
            </a:extLst>
          </p:cNvPr>
          <p:cNvSpPr txBox="1">
            <a:spLocks/>
          </p:cNvSpPr>
          <p:nvPr/>
        </p:nvSpPr>
        <p:spPr>
          <a:xfrm>
            <a:off x="0" y="328999"/>
            <a:ext cx="121920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800" b="1" dirty="0">
                <a:solidFill>
                  <a:schemeClr val="bg1"/>
                </a:solidFill>
                <a:highlight>
                  <a:srgbClr val="808000"/>
                </a:highlight>
              </a:rPr>
              <a:t>HARYANA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60E2F3-0CF5-4C45-AB8C-6BBCB457A5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023" y="957637"/>
            <a:ext cx="7560000" cy="540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80134B-658F-4084-9C48-FED4672DC7EC}"/>
              </a:ext>
            </a:extLst>
          </p:cNvPr>
          <p:cNvSpPr/>
          <p:nvPr/>
        </p:nvSpPr>
        <p:spPr>
          <a:xfrm>
            <a:off x="7799294" y="957637"/>
            <a:ext cx="4271683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Haryana is the third state with sales of Pesticides.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ABC Manufacturing is the top company to sale pesticides.</a:t>
            </a:r>
          </a:p>
          <a:p>
            <a:pPr lvl="0" algn="just">
              <a:lnSpc>
                <a:spcPct val="107000"/>
              </a:lnSpc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Also, insecticides were sold highest in as compared to other pesticides.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Again, from Q1 to Q4 there is increasing trend in sale of pesticides.</a:t>
            </a:r>
            <a:endParaRPr lang="en-IN" sz="2000" b="1" dirty="0">
              <a:solidFill>
                <a:schemeClr val="bg1"/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61912F-7AE1-4E85-A938-375C23C46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headEnd type="oval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8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668</TotalTime>
  <Words>1465</Words>
  <Application>Microsoft Office PowerPoint</Application>
  <PresentationFormat>Widescreen</PresentationFormat>
  <Paragraphs>294</Paragraphs>
  <Slides>31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Century Gothic</vt:lpstr>
      <vt:lpstr>Segoe UI Light</vt:lpstr>
      <vt:lpstr>Symbol</vt:lpstr>
      <vt:lpstr>Office Theme</vt:lpstr>
      <vt:lpstr>Document</vt:lpstr>
      <vt:lpstr>SALES FORECASTING</vt:lpstr>
      <vt:lpstr>Project analysis slide 6</vt:lpstr>
      <vt:lpstr>Project analysis slide 2</vt:lpstr>
      <vt:lpstr>Project analysis slide 3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PESTICIDES SALES</vt:lpstr>
      <vt:lpstr>Project analysis slide 4</vt:lpstr>
      <vt:lpstr>Project analysis slide 4</vt:lpstr>
      <vt:lpstr>Project analysis slide 4</vt:lpstr>
      <vt:lpstr>KEY POINTS FOR ABC MANUFACTURING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STATE WISE SALES FORECAST  FOR ABC MFR 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Project analysis slide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FOECAST Presentation</dc:title>
  <dc:creator>shardul kadre</dc:creator>
  <cp:lastModifiedBy>shardul kadre</cp:lastModifiedBy>
  <cp:revision>171</cp:revision>
  <dcterms:created xsi:type="dcterms:W3CDTF">2021-07-22T11:32:59Z</dcterms:created>
  <dcterms:modified xsi:type="dcterms:W3CDTF">2021-07-24T10:41:38Z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